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 id="2147494277" r:id="rId5"/>
  </p:sldMasterIdLst>
  <p:notesMasterIdLst>
    <p:notesMasterId r:id="rId19"/>
  </p:notesMasterIdLst>
  <p:handoutMasterIdLst>
    <p:handoutMasterId r:id="rId20"/>
  </p:handoutMasterIdLst>
  <p:sldIdLst>
    <p:sldId id="260" r:id="rId6"/>
    <p:sldId id="720" r:id="rId7"/>
    <p:sldId id="712" r:id="rId8"/>
    <p:sldId id="729" r:id="rId9"/>
    <p:sldId id="294" r:id="rId10"/>
    <p:sldId id="722" r:id="rId11"/>
    <p:sldId id="724" r:id="rId12"/>
    <p:sldId id="725" r:id="rId13"/>
    <p:sldId id="726" r:id="rId14"/>
    <p:sldId id="727" r:id="rId15"/>
    <p:sldId id="723" r:id="rId16"/>
    <p:sldId id="713" r:id="rId17"/>
    <p:sldId id="270" r:id="rId18"/>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4032">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386"/>
    <a:srgbClr val="55BAB7"/>
    <a:srgbClr val="00385E"/>
    <a:srgbClr val="C4E3E1"/>
    <a:srgbClr val="C0D1E2"/>
    <a:srgbClr val="0083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79" autoAdjust="0"/>
    <p:restoredTop sz="94595" autoAdjust="0"/>
  </p:normalViewPr>
  <p:slideViewPr>
    <p:cSldViewPr snapToGrid="0" snapToObjects="1">
      <p:cViewPr varScale="1">
        <p:scale>
          <a:sx n="75" d="100"/>
          <a:sy n="75" d="100"/>
        </p:scale>
        <p:origin x="1632" y="48"/>
      </p:cViewPr>
      <p:guideLst>
        <p:guide orient="horz" pos="403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78" d="100"/>
          <a:sy n="78" d="100"/>
        </p:scale>
        <p:origin x="-2034"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3A93900B-E395-43E7-8304-29909643870B}" type="datetimeFigureOut">
              <a:rPr lang="en-US"/>
              <a:pPr>
                <a:defRPr/>
              </a:pPr>
              <a:t>5/11/2026</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99E6681-5ED2-4276-ADE9-96EBF7D37320}" type="slidenum">
              <a:rPr lang="en-US" altLang="en-US"/>
              <a:pPr>
                <a:defRPr/>
              </a:pPr>
              <a:t>‹#›</a:t>
            </a:fld>
            <a:endParaRPr lang="en-US" altLang="en-US"/>
          </a:p>
        </p:txBody>
      </p:sp>
    </p:spTree>
    <p:extLst>
      <p:ext uri="{BB962C8B-B14F-4D97-AF65-F5344CB8AC3E}">
        <p14:creationId xmlns:p14="http://schemas.microsoft.com/office/powerpoint/2010/main" val="11412685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916DEC4A-A848-423D-B6D0-8A125B2D4CA1}" type="datetimeFigureOut">
              <a:rPr lang="en-US"/>
              <a:pPr>
                <a:defRPr/>
              </a:pPr>
              <a:t>5/11/2026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B56BE11-F7D4-4A51-97C7-9E59A26F3BF6}" type="slidenum">
              <a:rPr lang="en-US" altLang="en-US"/>
              <a:pPr>
                <a:defRPr/>
              </a:pPr>
              <a:t>‹#›</a:t>
            </a:fld>
            <a:endParaRPr lang="en-US" altLang="en-US"/>
          </a:p>
        </p:txBody>
      </p:sp>
    </p:spTree>
    <p:extLst>
      <p:ext uri="{BB962C8B-B14F-4D97-AF65-F5344CB8AC3E}">
        <p14:creationId xmlns:p14="http://schemas.microsoft.com/office/powerpoint/2010/main" val="27074253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EEEA60B-7622-4EC2-8DF7-099F1D6081DA}" type="slidenum">
              <a:rPr lang="en-US" altLang="en-US" smtClean="0">
                <a:latin typeface="Calibri" panose="020F0502020204030204" pitchFamily="34" charset="0"/>
              </a:rPr>
              <a:pPr/>
              <a:t>1</a:t>
            </a:fld>
            <a:endParaRPr lang="en-US" altLang="en-US">
              <a:latin typeface="Calibri" panose="020F0502020204030204" pitchFamily="34" charset="0"/>
            </a:endParaRPr>
          </a:p>
        </p:txBody>
      </p:sp>
    </p:spTree>
    <p:extLst>
      <p:ext uri="{BB962C8B-B14F-4D97-AF65-F5344CB8AC3E}">
        <p14:creationId xmlns:p14="http://schemas.microsoft.com/office/powerpoint/2010/main" val="1312281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2E3D40-C1E6-F9E2-F8BA-CC450759A3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0B1BE9-3E57-E20F-9404-FBEE5B9D9A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20AFAD-9F68-F351-CD96-8F5FAB5F15D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EA921FC-7403-4710-1870-DF8A77A9D025}"/>
              </a:ext>
            </a:extLst>
          </p:cNvPr>
          <p:cNvSpPr>
            <a:spLocks noGrp="1"/>
          </p:cNvSpPr>
          <p:nvPr>
            <p:ph type="sldNum" sz="quarter" idx="5"/>
          </p:nvPr>
        </p:nvSpPr>
        <p:spPr/>
        <p:txBody>
          <a:bodyPr/>
          <a:lstStyle/>
          <a:p>
            <a:pPr>
              <a:defRPr/>
            </a:pPr>
            <a:fld id="{BB56BE11-F7D4-4A51-97C7-9E59A26F3BF6}" type="slidenum">
              <a:rPr lang="en-US" altLang="en-US" smtClean="0"/>
              <a:pPr>
                <a:defRPr/>
              </a:pPr>
              <a:t>11</a:t>
            </a:fld>
            <a:endParaRPr lang="en-US" altLang="en-US"/>
          </a:p>
        </p:txBody>
      </p:sp>
    </p:spTree>
    <p:extLst>
      <p:ext uri="{BB962C8B-B14F-4D97-AF65-F5344CB8AC3E}">
        <p14:creationId xmlns:p14="http://schemas.microsoft.com/office/powerpoint/2010/main" val="513223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BB56BE11-F7D4-4A51-97C7-9E59A26F3BF6}" type="slidenum">
              <a:rPr lang="en-US" altLang="en-US" smtClean="0"/>
              <a:pPr>
                <a:defRPr/>
              </a:pPr>
              <a:t>12</a:t>
            </a:fld>
            <a:endParaRPr lang="en-US" altLang="en-US"/>
          </a:p>
        </p:txBody>
      </p:sp>
    </p:spTree>
    <p:extLst>
      <p:ext uri="{BB962C8B-B14F-4D97-AF65-F5344CB8AC3E}">
        <p14:creationId xmlns:p14="http://schemas.microsoft.com/office/powerpoint/2010/main" val="3522559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B4AE44D9-16B7-444D-AA66-52C3E69C02E8}"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4572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extLst>
      <p:ext uri="{BB962C8B-B14F-4D97-AF65-F5344CB8AC3E}">
        <p14:creationId xmlns:p14="http://schemas.microsoft.com/office/powerpoint/2010/main" val="3580031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D1447-66A2-A61E-4D6E-D75F4121BF70}"/>
            </a:ext>
          </a:extLst>
        </p:cNvPr>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4F9B14E0-1BF3-A6B0-C56C-D031E15087A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AB47F2A1-FECD-781C-E7FB-ECF8C8BDE48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a:extLst>
              <a:ext uri="{FF2B5EF4-FFF2-40B4-BE49-F238E27FC236}">
                <a16:creationId xmlns:a16="http://schemas.microsoft.com/office/drawing/2014/main" id="{FD09A413-8295-E231-0495-66D34E4107F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AE44D9-16B7-444D-AA66-52C3E69C02E8}"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extLst>
      <p:ext uri="{BB962C8B-B14F-4D97-AF65-F5344CB8AC3E}">
        <p14:creationId xmlns:p14="http://schemas.microsoft.com/office/powerpoint/2010/main" val="31249373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922CA-A7EC-7C8A-A346-7B0C6428D3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71C7CD-55CB-20E7-1C91-BD788B5C71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2FA374-0B83-489D-3731-BA99114CCC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7A992DD-D8EF-F975-5854-3D388EE7B22A}"/>
              </a:ext>
            </a:extLst>
          </p:cNvPr>
          <p:cNvSpPr>
            <a:spLocks noGrp="1"/>
          </p:cNvSpPr>
          <p:nvPr>
            <p:ph type="sldNum" sz="quarter" idx="5"/>
          </p:nvPr>
        </p:nvSpPr>
        <p:spPr/>
        <p:txBody>
          <a:bodyPr/>
          <a:lstStyle/>
          <a:p>
            <a:pPr>
              <a:defRPr/>
            </a:pPr>
            <a:fld id="{BB56BE11-F7D4-4A51-97C7-9E59A26F3BF6}" type="slidenum">
              <a:rPr lang="en-US" altLang="en-US" smtClean="0"/>
              <a:pPr>
                <a:defRPr/>
              </a:pPr>
              <a:t>6</a:t>
            </a:fld>
            <a:endParaRPr lang="en-US" altLang="en-US"/>
          </a:p>
        </p:txBody>
      </p:sp>
    </p:spTree>
    <p:extLst>
      <p:ext uri="{BB962C8B-B14F-4D97-AF65-F5344CB8AC3E}">
        <p14:creationId xmlns:p14="http://schemas.microsoft.com/office/powerpoint/2010/main" val="278733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B42A6-E15F-C949-29DE-5A702916F30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513EDF-FB5A-5C2A-0249-35247E1C238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5ED9C2-23BA-43A2-6BCA-11C8301294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0877CA6-E632-5DCF-2B8B-B2DB10204D35}"/>
              </a:ext>
            </a:extLst>
          </p:cNvPr>
          <p:cNvSpPr>
            <a:spLocks noGrp="1"/>
          </p:cNvSpPr>
          <p:nvPr>
            <p:ph type="sldNum" sz="quarter" idx="5"/>
          </p:nvPr>
        </p:nvSpPr>
        <p:spPr/>
        <p:txBody>
          <a:bodyPr/>
          <a:lstStyle/>
          <a:p>
            <a:pPr>
              <a:defRPr/>
            </a:pPr>
            <a:fld id="{BB56BE11-F7D4-4A51-97C7-9E59A26F3BF6}" type="slidenum">
              <a:rPr lang="en-US" altLang="en-US" smtClean="0"/>
              <a:pPr>
                <a:defRPr/>
              </a:pPr>
              <a:t>7</a:t>
            </a:fld>
            <a:endParaRPr lang="en-US" altLang="en-US"/>
          </a:p>
        </p:txBody>
      </p:sp>
    </p:spTree>
    <p:extLst>
      <p:ext uri="{BB962C8B-B14F-4D97-AF65-F5344CB8AC3E}">
        <p14:creationId xmlns:p14="http://schemas.microsoft.com/office/powerpoint/2010/main" val="27462554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2FF5C-7E35-A85E-5A4E-C1BC098BDA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3CBFEE-5C29-2B41-5F19-DF79368084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757634-A992-2917-F237-7B173744F28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31FA10-BD80-B552-22D5-53AE76DE3CA0}"/>
              </a:ext>
            </a:extLst>
          </p:cNvPr>
          <p:cNvSpPr>
            <a:spLocks noGrp="1"/>
          </p:cNvSpPr>
          <p:nvPr>
            <p:ph type="sldNum" sz="quarter" idx="5"/>
          </p:nvPr>
        </p:nvSpPr>
        <p:spPr/>
        <p:txBody>
          <a:bodyPr/>
          <a:lstStyle/>
          <a:p>
            <a:pPr>
              <a:defRPr/>
            </a:pPr>
            <a:fld id="{BB56BE11-F7D4-4A51-97C7-9E59A26F3BF6}" type="slidenum">
              <a:rPr lang="en-US" altLang="en-US" smtClean="0"/>
              <a:pPr>
                <a:defRPr/>
              </a:pPr>
              <a:t>8</a:t>
            </a:fld>
            <a:endParaRPr lang="en-US" altLang="en-US"/>
          </a:p>
        </p:txBody>
      </p:sp>
    </p:spTree>
    <p:extLst>
      <p:ext uri="{BB962C8B-B14F-4D97-AF65-F5344CB8AC3E}">
        <p14:creationId xmlns:p14="http://schemas.microsoft.com/office/powerpoint/2010/main" val="738175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6FD52-109D-F4AD-3234-064C6FB40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2D97BB-49DE-DA99-532B-5ECD5695A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9C7A65-D5F1-906E-F32D-6575B191F01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18008-B1B5-2685-3AC5-DCCD44D27F45}"/>
              </a:ext>
            </a:extLst>
          </p:cNvPr>
          <p:cNvSpPr>
            <a:spLocks noGrp="1"/>
          </p:cNvSpPr>
          <p:nvPr>
            <p:ph type="sldNum" sz="quarter" idx="5"/>
          </p:nvPr>
        </p:nvSpPr>
        <p:spPr/>
        <p:txBody>
          <a:bodyPr/>
          <a:lstStyle/>
          <a:p>
            <a:pPr>
              <a:defRPr/>
            </a:pPr>
            <a:fld id="{BB56BE11-F7D4-4A51-97C7-9E59A26F3BF6}" type="slidenum">
              <a:rPr lang="en-US" altLang="en-US" smtClean="0"/>
              <a:pPr>
                <a:defRPr/>
              </a:pPr>
              <a:t>9</a:t>
            </a:fld>
            <a:endParaRPr lang="en-US" altLang="en-US"/>
          </a:p>
        </p:txBody>
      </p:sp>
    </p:spTree>
    <p:extLst>
      <p:ext uri="{BB962C8B-B14F-4D97-AF65-F5344CB8AC3E}">
        <p14:creationId xmlns:p14="http://schemas.microsoft.com/office/powerpoint/2010/main" val="3861647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B1AC9-C76C-AB4A-92CE-184AA1641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A11453-12EE-59D9-977F-F31D01736E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7C4D0A-9DF5-15F1-D63D-48AD10604D9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4CBC3C-1530-F601-6F30-D311B8588322}"/>
              </a:ext>
            </a:extLst>
          </p:cNvPr>
          <p:cNvSpPr>
            <a:spLocks noGrp="1"/>
          </p:cNvSpPr>
          <p:nvPr>
            <p:ph type="sldNum" sz="quarter" idx="5"/>
          </p:nvPr>
        </p:nvSpPr>
        <p:spPr/>
        <p:txBody>
          <a:bodyPr/>
          <a:lstStyle/>
          <a:p>
            <a:pPr>
              <a:defRPr/>
            </a:pPr>
            <a:fld id="{BB56BE11-F7D4-4A51-97C7-9E59A26F3BF6}" type="slidenum">
              <a:rPr lang="en-US" altLang="en-US" smtClean="0"/>
              <a:pPr>
                <a:defRPr/>
              </a:pPr>
              <a:t>10</a:t>
            </a:fld>
            <a:endParaRPr lang="en-US" altLang="en-US"/>
          </a:p>
        </p:txBody>
      </p:sp>
    </p:spTree>
    <p:extLst>
      <p:ext uri="{BB962C8B-B14F-4D97-AF65-F5344CB8AC3E}">
        <p14:creationId xmlns:p14="http://schemas.microsoft.com/office/powerpoint/2010/main" val="791288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svg"/><Relationship Id="rId1" Type="http://schemas.openxmlformats.org/officeDocument/2006/relationships/slideMaster" Target="../slideMasters/slideMaster2.xml"/><Relationship Id="rId6" Type="http://schemas.openxmlformats.org/officeDocument/2006/relationships/image" Target="../media/image7.svg"/><Relationship Id="rId5" Type="http://schemas.openxmlformats.org/officeDocument/2006/relationships/image" Target="../media/image6.sv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Cover Page">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36670912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8372475"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4" y="4463717"/>
            <a:ext cx="8372474"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946141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371475" y="1981200"/>
            <a:ext cx="4036219"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4757737" y="1971675"/>
            <a:ext cx="3986213"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May 11, 2026</a:t>
            </a:fld>
            <a:endParaRPr lang="en-US" dirty="0"/>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4915616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942975" y="461962"/>
            <a:ext cx="3629025" cy="1527094"/>
          </a:xfrm>
        </p:spPr>
        <p:txBody>
          <a:bodyPr anchor="t">
            <a:normAutofit/>
          </a:bodyPr>
          <a:lstStyle>
            <a:lvl1pPr>
              <a:defRPr lang="en-US" dirty="0"/>
            </a:lvl1pPr>
          </a:lstStyle>
          <a:p>
            <a:r>
              <a:rPr lang="en-US" dirty="0"/>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May 11, 2026</a:t>
            </a:fld>
            <a:endParaRPr lang="en-US" dirty="0"/>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dirty="0"/>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371475" y="2181225"/>
            <a:ext cx="4200525"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4843462" y="457201"/>
            <a:ext cx="3900488"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95883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942975" y="457200"/>
            <a:ext cx="3629025" cy="1219200"/>
          </a:xfrm>
          <a:prstGeom prst="rect">
            <a:avLst/>
          </a:prstGeom>
          <a:noFill/>
        </p:spPr>
        <p:txBody>
          <a:bodyPr vert="horz" lIns="0" tIns="0" rIns="0" bIns="0" rtlCol="0" anchor="t">
            <a:normAutofit/>
          </a:bodyPr>
          <a:lstStyle/>
          <a:p>
            <a:r>
              <a:rPr lang="en-US" dirty="0"/>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370332" y="2152650"/>
            <a:ext cx="4201668" cy="40195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4872037" y="0"/>
            <a:ext cx="4271963"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8139966" y="6356351"/>
            <a:ext cx="1004034"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dirty="0"/>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May 11, 2026</a:t>
            </a:fld>
            <a:endParaRPr lang="en-US" dirty="0"/>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9535576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9692467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398152" y="1430449"/>
            <a:ext cx="4173848" cy="1848259"/>
          </a:xfrm>
        </p:spPr>
        <p:txBody>
          <a:bodyPr anchor="ctr"/>
          <a:lstStyle>
            <a:lvl1pPr>
              <a:defRPr sz="3000"/>
            </a:lvl1pPr>
          </a:lstStyle>
          <a:p>
            <a:r>
              <a:rPr lang="en-US" dirty="0"/>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398152" y="3501137"/>
            <a:ext cx="4173848"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6024657" y="1370524"/>
            <a:ext cx="2719293" cy="369332"/>
          </a:xfrm>
          <a:prstGeom prst="rect">
            <a:avLst/>
          </a:prstGeom>
          <a:noFill/>
        </p:spPr>
        <p:txBody>
          <a:bodyPr wrap="square" rtlCol="0">
            <a:spAutoFit/>
          </a:bodyPr>
          <a:lstStyle/>
          <a:p>
            <a:r>
              <a:rPr lang="en-US" b="1" dirty="0"/>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6041159" y="1783081"/>
            <a:ext cx="2490693" cy="276999"/>
          </a:xfrm>
          <a:prstGeom prst="rect">
            <a:avLst/>
          </a:prstGeom>
          <a:noFill/>
        </p:spPr>
        <p:txBody>
          <a:bodyPr wrap="square" rtlCol="0">
            <a:spAutoFit/>
          </a:bodyPr>
          <a:lstStyle/>
          <a:p>
            <a:r>
              <a:rPr lang="en-US" sz="1200" dirty="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6024657" y="2442045"/>
            <a:ext cx="2719293" cy="646331"/>
          </a:xfrm>
          <a:prstGeom prst="rect">
            <a:avLst/>
          </a:prstGeom>
          <a:noFill/>
        </p:spPr>
        <p:txBody>
          <a:bodyPr wrap="square" rtlCol="0">
            <a:spAutoFit/>
          </a:bodyPr>
          <a:lstStyle/>
          <a:p>
            <a:r>
              <a:rPr lang="en-US" b="1" dirty="0"/>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6256026" y="2987764"/>
            <a:ext cx="1976343"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6041159" y="3786789"/>
            <a:ext cx="2719293" cy="369332"/>
          </a:xfrm>
          <a:prstGeom prst="rect">
            <a:avLst/>
          </a:prstGeom>
          <a:noFill/>
        </p:spPr>
        <p:txBody>
          <a:bodyPr wrap="square" rtlCol="0">
            <a:spAutoFit/>
          </a:bodyPr>
          <a:lstStyle/>
          <a:p>
            <a:r>
              <a:rPr lang="en-US" b="1" dirty="0"/>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6244597" y="4359747"/>
            <a:ext cx="236246"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6536605" y="4378550"/>
            <a:ext cx="2324048" cy="253916"/>
          </a:xfrm>
          <a:prstGeom prst="rect">
            <a:avLst/>
          </a:prstGeom>
          <a:noFill/>
        </p:spPr>
        <p:txBody>
          <a:bodyPr wrap="square" rtlCol="0">
            <a:spAutoFit/>
          </a:bodyPr>
          <a:lstStyle/>
          <a:p>
            <a:r>
              <a:rPr lang="en-US" sz="1050" dirty="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6244597" y="4816174"/>
            <a:ext cx="236246"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6536604" y="4823175"/>
            <a:ext cx="1581098" cy="230832"/>
          </a:xfrm>
          <a:prstGeom prst="rect">
            <a:avLst/>
          </a:prstGeom>
          <a:noFill/>
        </p:spPr>
        <p:txBody>
          <a:bodyPr wrap="square" lIns="68580" tIns="34290" rIns="68580" bIns="34290" rtlCol="0" anchor="t">
            <a:spAutoFit/>
          </a:bodyPr>
          <a:lstStyle/>
          <a:p>
            <a:r>
              <a:rPr lang="en-US" sz="1050" dirty="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6244597" y="5292079"/>
            <a:ext cx="236246"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6536605" y="5299080"/>
            <a:ext cx="2349263" cy="230832"/>
          </a:xfrm>
          <a:prstGeom prst="rect">
            <a:avLst/>
          </a:prstGeom>
          <a:noFill/>
        </p:spPr>
        <p:txBody>
          <a:bodyPr wrap="square" lIns="68580" tIns="34290" rIns="68580" bIns="34290" rtlCol="0" anchor="t">
            <a:spAutoFit/>
          </a:bodyPr>
          <a:lstStyle/>
          <a:p>
            <a:r>
              <a:rPr lang="en-US" sz="1050" dirty="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6244596" y="5773360"/>
            <a:ext cx="236247"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6529591" y="5773359"/>
            <a:ext cx="2349263" cy="230832"/>
          </a:xfrm>
          <a:prstGeom prst="rect">
            <a:avLst/>
          </a:prstGeom>
          <a:noFill/>
        </p:spPr>
        <p:txBody>
          <a:bodyPr wrap="square" lIns="68580" tIns="34290" rIns="68580" bIns="34290" rtlCol="0" anchor="t">
            <a:spAutoFit/>
          </a:bodyPr>
          <a:lstStyle/>
          <a:p>
            <a:r>
              <a:rPr lang="en-US" sz="1050" dirty="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398152" y="6356351"/>
            <a:ext cx="4173848"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2443572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Slide">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398151" y="1430449"/>
            <a:ext cx="4173849" cy="1848259"/>
          </a:xfrm>
        </p:spPr>
        <p:txBody>
          <a:bodyPr anchor="ctr"/>
          <a:lstStyle>
            <a:lvl1pPr>
              <a:defRPr sz="3000"/>
            </a:lvl1pPr>
          </a:lstStyle>
          <a:p>
            <a:r>
              <a:rPr lang="en-US" dirty="0"/>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398151" y="3501137"/>
            <a:ext cx="4173849"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1718254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03467" y="108221"/>
            <a:ext cx="52776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398152" y="1430449"/>
            <a:ext cx="3048168" cy="1848259"/>
          </a:xfrm>
        </p:spPr>
        <p:txBody>
          <a:bodyPr anchor="ctr"/>
          <a:lstStyle>
            <a:lvl1pPr>
              <a:defRPr sz="3000"/>
            </a:lvl1pPr>
          </a:lstStyle>
          <a:p>
            <a:r>
              <a:rPr lang="en-US" dirty="0"/>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398151" y="3501137"/>
            <a:ext cx="3058826" cy="682625"/>
          </a:xfrm>
        </p:spPr>
        <p:txBody>
          <a:bodyPr wrap="square"/>
          <a:lstStyle>
            <a:lvl1pPr>
              <a:defRPr sz="1800" b="1">
                <a:solidFill>
                  <a:srgbClr val="00829B"/>
                </a:solidFill>
              </a:defRPr>
            </a:lvl1pPr>
            <a:lvl2pPr>
              <a:defRPr sz="1800"/>
            </a:lvl2pPr>
            <a:lvl3pPr>
              <a:defRPr sz="1800"/>
            </a:lvl3pPr>
            <a:lvl4pPr>
              <a:defRPr sz="1800"/>
            </a:lvl4pPr>
            <a:lvl5pPr>
              <a:defRPr sz="1800"/>
            </a:lvl5pPr>
          </a:lstStyle>
          <a:p>
            <a:pPr lvl="0"/>
            <a:r>
              <a:rPr lang="en-US" dirty="0"/>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3807619" y="1371600"/>
            <a:ext cx="4936331"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398152" y="6356351"/>
            <a:ext cx="6007895" cy="365125"/>
          </a:xfrm>
        </p:spPr>
        <p:txBody>
          <a:bodyPr/>
          <a:lstStyle/>
          <a:p>
            <a:endParaRPr lang="en-US" dirty="0"/>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May 11, 2026</a:t>
            </a:fld>
            <a:endParaRPr lang="en-US" dirty="0"/>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dirty="0"/>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338266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Cover Page">
    <p:spTree>
      <p:nvGrpSpPr>
        <p:cNvPr id="1" name=""/>
        <p:cNvGrpSpPr/>
        <p:nvPr/>
      </p:nvGrpSpPr>
      <p:grpSpPr>
        <a:xfrm>
          <a:off x="0" y="0"/>
          <a:ext cx="0" cy="0"/>
          <a:chOff x="0" y="0"/>
          <a:chExt cx="0" cy="0"/>
        </a:xfrm>
      </p:grpSpPr>
      <p:sp>
        <p:nvSpPr>
          <p:cNvPr id="2" name="Slide Number Placeholder 6"/>
          <p:cNvSpPr txBox="1">
            <a:spLocks/>
          </p:cNvSpPr>
          <p:nvPr userDrawn="1"/>
        </p:nvSpPr>
        <p:spPr>
          <a:xfrm>
            <a:off x="6705600" y="6069013"/>
            <a:ext cx="2133600" cy="365125"/>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94754E99-A0E5-4899-94D8-C73D0E406896}" type="slidenum">
              <a:rPr lang="en-US" altLang="en-US" sz="1200" smtClean="0"/>
              <a:pPr algn="r" eaLnBrk="1" hangingPunct="1">
                <a:defRPr/>
              </a:pPr>
              <a:t>‹#›</a:t>
            </a:fld>
            <a:endParaRPr lang="en-US" altLang="en-US" sz="1200"/>
          </a:p>
        </p:txBody>
      </p:sp>
      <p:sp>
        <p:nvSpPr>
          <p:cNvPr id="3"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18754921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247650" y="641350"/>
            <a:ext cx="8648700" cy="0"/>
          </a:xfrm>
          <a:prstGeom prst="line">
            <a:avLst/>
          </a:prstGeom>
          <a:ln w="15875">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4" name="Slide Number Placeholder 6"/>
          <p:cNvSpPr txBox="1">
            <a:spLocks/>
          </p:cNvSpPr>
          <p:nvPr userDrawn="1"/>
        </p:nvSpPr>
        <p:spPr>
          <a:xfrm>
            <a:off x="6705600" y="6202363"/>
            <a:ext cx="2133600" cy="182562"/>
          </a:xfrm>
          <a:prstGeom prst="rect">
            <a:avLst/>
          </a:prstGeom>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eaLnBrk="1" hangingPunct="1">
              <a:defRPr/>
            </a:pPr>
            <a:fld id="{F7754F16-BD6A-4448-A728-D47AE01157D9}" type="slidenum">
              <a:rPr lang="en-US" altLang="en-US" sz="1200" smtClean="0"/>
              <a:pPr algn="r" eaLnBrk="1" hangingPunct="1">
                <a:defRPr/>
              </a:pPr>
              <a:t>‹#›</a:t>
            </a:fld>
            <a:endParaRPr lang="en-US" altLang="en-US" sz="1200"/>
          </a:p>
        </p:txBody>
      </p:sp>
      <p:sp>
        <p:nvSpPr>
          <p:cNvPr id="11" name="Title Placeholder 1"/>
          <p:cNvSpPr>
            <a:spLocks noGrp="1"/>
          </p:cNvSpPr>
          <p:nvPr>
            <p:ph type="title"/>
          </p:nvPr>
        </p:nvSpPr>
        <p:spPr>
          <a:xfrm>
            <a:off x="379663" y="179143"/>
            <a:ext cx="8458200" cy="461665"/>
          </a:xfrm>
          <a:prstGeom prst="rect">
            <a:avLst/>
          </a:prstGeom>
        </p:spPr>
        <p:txBody>
          <a:bodyPr vert="horz" lIns="91440" tIns="45720" rIns="91440" bIns="45720" rtlCol="0" anchor="ctr">
            <a:noAutofit/>
          </a:bodyPr>
          <a:lstStyle>
            <a:lvl1pPr algn="l">
              <a:defRPr sz="2400" b="1"/>
            </a:lvl1pPr>
          </a:lstStyle>
          <a:p>
            <a:r>
              <a:rPr lang="en-US" dirty="0"/>
              <a:t>Click to edit Master title style</a:t>
            </a:r>
          </a:p>
        </p:txBody>
      </p:sp>
      <p:sp>
        <p:nvSpPr>
          <p:cNvPr id="5" name="Footer Placeholder 4"/>
          <p:cNvSpPr>
            <a:spLocks noGrp="1"/>
          </p:cNvSpPr>
          <p:nvPr>
            <p:ph type="ftr" sz="quarter" idx="10"/>
          </p:nvPr>
        </p:nvSpPr>
        <p:spPr>
          <a:xfrm>
            <a:off x="3124200" y="6194425"/>
            <a:ext cx="2895600" cy="200025"/>
          </a:xfrm>
        </p:spPr>
        <p:txBody>
          <a:bodyPr/>
          <a:lstStyle>
            <a:lvl1pPr algn="ctr">
              <a:defRPr sz="1200">
                <a:solidFill>
                  <a:schemeClr val="tx1">
                    <a:tint val="75000"/>
                  </a:schemeClr>
                </a:solidFill>
              </a:defRPr>
            </a:lvl1pPr>
          </a:lstStyle>
          <a:p>
            <a:pPr>
              <a:defRPr/>
            </a:pPr>
            <a:r>
              <a:rPr lang="en-US"/>
              <a:t>Hello I'm a slide</a:t>
            </a:r>
            <a:endParaRPr lang="en-US" dirty="0"/>
          </a:p>
        </p:txBody>
      </p:sp>
    </p:spTree>
    <p:extLst>
      <p:ext uri="{BB962C8B-B14F-4D97-AF65-F5344CB8AC3E}">
        <p14:creationId xmlns:p14="http://schemas.microsoft.com/office/powerpoint/2010/main" val="41143929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400050" y="1122363"/>
            <a:ext cx="8343900" cy="2387600"/>
          </a:xfrm>
        </p:spPr>
        <p:txBody>
          <a:bodyPr anchor="ctr">
            <a:normAutofit/>
          </a:bodyPr>
          <a:lstStyle>
            <a:lvl1pPr algn="ctr">
              <a:defRPr sz="3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400050" y="3602038"/>
            <a:ext cx="8343900" cy="1655762"/>
          </a:xfrm>
        </p:spPr>
        <p:txBody>
          <a:bodyPr wrap="square"/>
          <a:lstStyle>
            <a:lvl1pPr marL="0" indent="0" algn="ctr">
              <a:buNone/>
              <a:defRPr sz="1800" b="1">
                <a:solidFill>
                  <a:srgbClr val="00829B"/>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May 11, 2026</a:t>
            </a:fld>
            <a:endParaRPr lang="en-US" dirty="0"/>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5663855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endParaRPr lang="en-US" dirty="0"/>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8390786"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0" y="6356351"/>
            <a:ext cx="6007895" cy="365125"/>
          </a:xfrm>
        </p:spPr>
        <p:txBody>
          <a:bodyPr/>
          <a:lstStyle/>
          <a:p>
            <a:endParaRPr lang="en-US" dirty="0"/>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6537663" y="6356351"/>
            <a:ext cx="2079955" cy="365125"/>
          </a:xfrm>
        </p:spPr>
        <p:txBody>
          <a:bodyPr/>
          <a:lstStyle/>
          <a:p>
            <a:fld id="{14560760-0B16-41B8-81DA-58FA2187E1CC}" type="datetime4">
              <a:rPr lang="en-US" smtClean="0"/>
              <a:t>May 11, 2026</a:t>
            </a:fld>
            <a:endParaRPr lang="en-US" dirty="0"/>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8743950" y="6356351"/>
            <a:ext cx="400050" cy="365125"/>
          </a:xfrm>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2742567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eynote and Imag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F8B62A2-45B4-4ECA-8168-BE9383DA5644}" type="datetime4">
              <a:rPr lang="en-US" smtClean="0"/>
              <a:t>May 11,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214019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eynote and Image in Sideb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05638A-F774-C6DB-0DC6-A2F6139BCE38}"/>
              </a:ext>
              <a:ext uri="{C183D7F6-B498-43B3-948B-1728B52AA6E4}">
                <adec:decorative xmlns:adec="http://schemas.microsoft.com/office/drawing/2017/decorative" val="1"/>
              </a:ext>
            </a:extLst>
          </p:cNvPr>
          <p:cNvSpPr/>
          <p:nvPr userDrawn="1"/>
        </p:nvSpPr>
        <p:spPr>
          <a:xfrm>
            <a:off x="4572001" y="0"/>
            <a:ext cx="4572000"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942975" y="457200"/>
            <a:ext cx="348615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371475" y="1676401"/>
            <a:ext cx="4045667" cy="451792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748980" y="4630995"/>
            <a:ext cx="3994967" cy="1577301"/>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5EC2E430-0983-479E-8535-00F341009C9B}" type="datetime4">
              <a:rPr lang="en-US" smtClean="0"/>
              <a:t>May 11,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2" name="Picture Placeholder 2">
            <a:extLst>
              <a:ext uri="{FF2B5EF4-FFF2-40B4-BE49-F238E27FC236}">
                <a16:creationId xmlns:a16="http://schemas.microsoft.com/office/drawing/2014/main" id="{B0CE8C99-4E3A-25C3-1E3E-9D611CA96078}"/>
              </a:ext>
              <a:ext uri="{C183D7F6-B498-43B3-948B-1728B52AA6E4}">
                <adec:decorative xmlns:adec="http://schemas.microsoft.com/office/drawing/2017/decorative" val="1"/>
              </a:ext>
            </a:extLst>
          </p:cNvPr>
          <p:cNvSpPr>
            <a:spLocks noGrp="1"/>
          </p:cNvSpPr>
          <p:nvPr>
            <p:ph type="pic" idx="1"/>
          </p:nvPr>
        </p:nvSpPr>
        <p:spPr>
          <a:xfrm>
            <a:off x="4741606" y="1661652"/>
            <a:ext cx="4002344" cy="2772696"/>
          </a:xfrm>
        </p:spPr>
        <p:txBody>
          <a:bodyPr/>
          <a:lstStyle>
            <a:lvl1pPr marL="0" indent="0">
              <a:buNone/>
              <a:defRPr sz="12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2415827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371475" y="1676400"/>
            <a:ext cx="515064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5698502" y="1676401"/>
            <a:ext cx="3045447"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411480" indent="-13716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May 11, 2026</a:t>
            </a:fld>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3565732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942975" y="457200"/>
            <a:ext cx="4493419" cy="914400"/>
          </a:xfrm>
          <a:prstGeom prst="rect">
            <a:avLst/>
          </a:prstGeom>
          <a:noFill/>
        </p:spPr>
        <p:txBody>
          <a:bodyPr vert="horz" lIns="0" tIns="0" rIns="0" bIns="0" rtlCol="0" anchor="t">
            <a:normAutofit/>
          </a:bodyPr>
          <a:lstStyle/>
          <a:p>
            <a:r>
              <a:rPr lang="en-US" dirty="0"/>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371475" y="1676400"/>
            <a:ext cx="5093494" cy="26098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371475" y="4463717"/>
            <a:ext cx="5100638"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200" b="1" dirty="0"/>
            </a:lvl1pPr>
            <a:lvl2pPr marL="411480" indent="-137160">
              <a:buFont typeface="Arial" panose="020B0604020202020204" pitchFamily="34" charset="0"/>
              <a:buChar char="•"/>
              <a:defRPr lang="en-US" sz="1050" dirty="0"/>
            </a:lvl2pPr>
            <a:lvl3pPr>
              <a:defRPr lang="en-US" sz="1050" dirty="0"/>
            </a:lvl3pPr>
            <a:lvl4pPr>
              <a:defRPr lang="en-US" sz="1050" dirty="0"/>
            </a:lvl4pPr>
            <a:lvl5pPr>
              <a:defRPr lang="en-US" sz="1050"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6057901" y="533401"/>
            <a:ext cx="268605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400051" y="6356351"/>
            <a:ext cx="5072062" cy="365125"/>
          </a:xfrm>
        </p:spPr>
        <p:txBody>
          <a:bodyPr wrap="square" lIns="0"/>
          <a:lstStyle/>
          <a:p>
            <a:endParaRPr lang="en-US" dirty="0"/>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May 11, 2026</a:t>
            </a:fld>
            <a:endParaRPr lang="en-US" dirty="0"/>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5679282" y="0"/>
            <a:ext cx="3464719"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dirty="0"/>
          </a:p>
        </p:txBody>
      </p:sp>
    </p:spTree>
    <p:extLst>
      <p:ext uri="{BB962C8B-B14F-4D97-AF65-F5344CB8AC3E}">
        <p14:creationId xmlns:p14="http://schemas.microsoft.com/office/powerpoint/2010/main" val="4152060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6" Type="http://schemas.openxmlformats.org/officeDocument/2006/relationships/image" Target="../media/image2.svg"/><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theme" Target="../theme/theme2.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Rectangle 8"/>
          <p:cNvSpPr/>
          <p:nvPr userDrawn="1"/>
        </p:nvSpPr>
        <p:spPr>
          <a:xfrm>
            <a:off x="0" y="-168275"/>
            <a:ext cx="9144000" cy="721677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2" name="Picture 11"/>
          <p:cNvPicPr>
            <a:picLocks/>
          </p:cNvPicPr>
          <p:nvPr userDrawn="1"/>
        </p:nvPicPr>
        <p:blipFill rotWithShape="1">
          <a:blip r:embed="rId5"/>
          <a:srcRect t="-1" b="46868"/>
          <a:stretch/>
        </p:blipFill>
        <p:spPr>
          <a:xfrm>
            <a:off x="214884" y="0"/>
            <a:ext cx="8714232" cy="6858000"/>
          </a:xfrm>
          <a:prstGeom prst="rect">
            <a:avLst/>
          </a:prstGeom>
          <a:effectLst>
            <a:reflection stA="58000" endPos="1000" dir="5400000" sy="-100000" algn="bl" rotWithShape="0"/>
          </a:effectLst>
        </p:spPr>
      </p:pic>
      <p:sp>
        <p:nvSpPr>
          <p:cNvPr id="4" name="Date Placeholder 3"/>
          <p:cNvSpPr>
            <a:spLocks noGrp="1"/>
          </p:cNvSpPr>
          <p:nvPr>
            <p:ph type="dt" sz="half" idx="2"/>
          </p:nvPr>
        </p:nvSpPr>
        <p:spPr>
          <a:xfrm>
            <a:off x="457200" y="5975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5" name="Footer Placeholder 4"/>
          <p:cNvSpPr>
            <a:spLocks noGrp="1"/>
          </p:cNvSpPr>
          <p:nvPr>
            <p:ph type="ftr" sz="quarter" idx="3"/>
          </p:nvPr>
        </p:nvSpPr>
        <p:spPr>
          <a:xfrm>
            <a:off x="3124200" y="5975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r>
              <a:rPr lang="en-US"/>
              <a:t>Hello I'm a slide</a:t>
            </a:r>
            <a:endParaRPr lang="en-US" dirty="0"/>
          </a:p>
        </p:txBody>
      </p:sp>
      <p:sp>
        <p:nvSpPr>
          <p:cNvPr id="6" name="Slide Number Placeholder 5"/>
          <p:cNvSpPr>
            <a:spLocks noGrp="1"/>
          </p:cNvSpPr>
          <p:nvPr>
            <p:ph type="sldNum" sz="quarter" idx="4"/>
          </p:nvPr>
        </p:nvSpPr>
        <p:spPr>
          <a:xfrm>
            <a:off x="6553200" y="5975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B58EF099-2B0E-49FB-A308-8F2246FAE50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94274" r:id="rId1"/>
    <p:sldLayoutId id="2147494275" r:id="rId2"/>
    <p:sldLayoutId id="2147494276" r:id="rId3"/>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Arial" charset="0"/>
        </a:defRPr>
      </a:lvl2pPr>
      <a:lvl3pPr algn="ctr" defTabSz="457200" rtl="0" eaLnBrk="0" fontAlgn="base" hangingPunct="0">
        <a:spcBef>
          <a:spcPct val="0"/>
        </a:spcBef>
        <a:spcAft>
          <a:spcPct val="0"/>
        </a:spcAft>
        <a:defRPr sz="4400">
          <a:solidFill>
            <a:schemeClr val="tx1"/>
          </a:solidFill>
          <a:latin typeface="Arial" charset="0"/>
        </a:defRPr>
      </a:lvl3pPr>
      <a:lvl4pPr algn="ctr" defTabSz="457200" rtl="0" eaLnBrk="0" fontAlgn="base" hangingPunct="0">
        <a:spcBef>
          <a:spcPct val="0"/>
        </a:spcBef>
        <a:spcAft>
          <a:spcPct val="0"/>
        </a:spcAft>
        <a:defRPr sz="4400">
          <a:solidFill>
            <a:schemeClr val="tx1"/>
          </a:solidFill>
          <a:latin typeface="Arial" charset="0"/>
        </a:defRPr>
      </a:lvl4pPr>
      <a:lvl5pPr algn="ctr" defTabSz="457200" rtl="0" eaLnBrk="0" fontAlgn="base" hangingPunct="0">
        <a:spcBef>
          <a:spcPct val="0"/>
        </a:spcBef>
        <a:spcAft>
          <a:spcPct val="0"/>
        </a:spcAft>
        <a:defRPr sz="4400">
          <a:solidFill>
            <a:schemeClr val="tx1"/>
          </a:solidFill>
          <a:latin typeface="Arial" charset="0"/>
        </a:defRPr>
      </a:lvl5pPr>
      <a:lvl6pPr marL="457200" algn="ctr" defTabSz="457200" rtl="0" fontAlgn="base">
        <a:spcBef>
          <a:spcPct val="0"/>
        </a:spcBef>
        <a:spcAft>
          <a:spcPct val="0"/>
        </a:spcAft>
        <a:defRPr sz="4400">
          <a:solidFill>
            <a:schemeClr val="tx1"/>
          </a:solidFill>
          <a:latin typeface="Arial" charset="0"/>
        </a:defRPr>
      </a:lvl6pPr>
      <a:lvl7pPr marL="914400" algn="ctr" defTabSz="457200" rtl="0" fontAlgn="base">
        <a:spcBef>
          <a:spcPct val="0"/>
        </a:spcBef>
        <a:spcAft>
          <a:spcPct val="0"/>
        </a:spcAft>
        <a:defRPr sz="4400">
          <a:solidFill>
            <a:schemeClr val="tx1"/>
          </a:solidFill>
          <a:latin typeface="Arial" charset="0"/>
        </a:defRPr>
      </a:lvl7pPr>
      <a:lvl8pPr marL="1371600" algn="ctr" defTabSz="457200" rtl="0" fontAlgn="base">
        <a:spcBef>
          <a:spcPct val="0"/>
        </a:spcBef>
        <a:spcAft>
          <a:spcPct val="0"/>
        </a:spcAft>
        <a:defRPr sz="4400">
          <a:solidFill>
            <a:schemeClr val="tx1"/>
          </a:solidFill>
          <a:latin typeface="Arial" charset="0"/>
        </a:defRPr>
      </a:lvl8pPr>
      <a:lvl9pPr marL="1828800" algn="ctr" defTabSz="457200" rtl="0" fontAlgn="base">
        <a:spcBef>
          <a:spcPct val="0"/>
        </a:spcBef>
        <a:spcAft>
          <a:spcPct val="0"/>
        </a:spcAft>
        <a:defRPr sz="4400">
          <a:solidFill>
            <a:schemeClr val="tx1"/>
          </a:solidFill>
          <a:latin typeface="Arial"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942975" y="457200"/>
            <a:ext cx="7800975" cy="914400"/>
          </a:xfrm>
          <a:prstGeom prst="rect">
            <a:avLst/>
          </a:prstGeom>
          <a:noFill/>
        </p:spPr>
        <p:txBody>
          <a:bodyPr vert="horz" lIns="0" tIns="0" rIns="0" bIns="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400050" y="1706252"/>
            <a:ext cx="8343901" cy="4470711"/>
          </a:xfrm>
          <a:prstGeom prst="rect">
            <a:avLst/>
          </a:prstGeom>
        </p:spPr>
        <p:txBody>
          <a:bodyPr vert="horz" wrap="square"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6537663" y="6356351"/>
            <a:ext cx="2079955" cy="365125"/>
          </a:xfrm>
          <a:prstGeom prst="rect">
            <a:avLst/>
          </a:prstGeom>
        </p:spPr>
        <p:txBody>
          <a:bodyPr vert="horz" lIns="0" tIns="0" rIns="0" bIns="0" rtlCol="0" anchor="ctr"/>
          <a:lstStyle>
            <a:lvl1pPr algn="ctr">
              <a:defRPr sz="900">
                <a:solidFill>
                  <a:srgbClr val="5B6770"/>
                </a:solidFill>
              </a:defRPr>
            </a:lvl1pPr>
          </a:lstStyle>
          <a:p>
            <a:fld id="{B145F6E8-FE0B-4A87-A96D-6C3DE3AC3724}" type="datetime4">
              <a:rPr lang="en-US" smtClean="0"/>
              <a:t>May 11, 2026</a:t>
            </a:fld>
            <a:endParaRPr lang="en-US" dirty="0"/>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400050" y="6356351"/>
            <a:ext cx="6007895" cy="365125"/>
          </a:xfrm>
          <a:prstGeom prst="rect">
            <a:avLst/>
          </a:prstGeom>
          <a:solidFill>
            <a:schemeClr val="bg1"/>
          </a:solidFill>
        </p:spPr>
        <p:txBody>
          <a:bodyPr vert="horz" lIns="0" tIns="0" rIns="0" bIns="0" rtlCol="0" anchor="ctr"/>
          <a:lstStyle>
            <a:lvl1pPr algn="l">
              <a:defRPr sz="900">
                <a:solidFill>
                  <a:srgbClr val="5B6770"/>
                </a:solidFill>
              </a:defRPr>
            </a:lvl1pPr>
          </a:lstStyle>
          <a:p>
            <a:endParaRPr lang="en-US" dirty="0"/>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8743950" y="6356351"/>
            <a:ext cx="400050" cy="365125"/>
          </a:xfrm>
          <a:prstGeom prst="rect">
            <a:avLst/>
          </a:prstGeom>
          <a:solidFill>
            <a:schemeClr val="bg1"/>
          </a:solidFill>
        </p:spPr>
        <p:txBody>
          <a:bodyPr vert="horz" wrap="square" lIns="91440" tIns="45720" rIns="91440" bIns="45720" rtlCol="0" anchor="ctr">
            <a:normAutofit/>
          </a:bodyPr>
          <a:lstStyle>
            <a:lvl1pPr algn="ctr">
              <a:defRPr sz="900" b="1">
                <a:solidFill>
                  <a:schemeClr val="accent1"/>
                </a:solidFill>
              </a:defRPr>
            </a:lvl1pPr>
          </a:lstStyle>
          <a:p>
            <a:fld id="{BCDE79FB-97BA-492B-8D57-F1373F9ADA95}" type="slidenum">
              <a:rPr lang="en-US" smtClean="0"/>
              <a:pPr/>
              <a:t>‹#›</a:t>
            </a:fld>
            <a:endParaRPr lang="en-US" dirty="0"/>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userDrawn="1"/>
        </p:nvPicPr>
        <p:blipFill>
          <a:blip>
            <a:extLst>
              <a:ext uri="{96DAC541-7B7A-43D3-8B79-37D633B846F1}">
                <asvg:svgBlip xmlns:asvg="http://schemas.microsoft.com/office/drawing/2016/SVG/main" r:embed="rId16"/>
              </a:ext>
            </a:extLst>
          </a:blip>
          <a:srcRect/>
          <a:stretch/>
        </p:blipFill>
        <p:spPr>
          <a:xfrm>
            <a:off x="103467" y="108221"/>
            <a:ext cx="52776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userDrawn="1"/>
        </p:nvGrpSpPr>
        <p:grpSpPr>
          <a:xfrm>
            <a:off x="-68766" y="457200"/>
            <a:ext cx="872228"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196208"/>
            </a:xfrm>
            <a:prstGeom prst="rect">
              <a:avLst/>
            </a:prstGeom>
            <a:noFill/>
          </p:spPr>
          <p:txBody>
            <a:bodyPr wrap="square" rtlCol="0">
              <a:spAutoFit/>
            </a:bodyPr>
            <a:lstStyle/>
            <a:p>
              <a:pPr algn="ctr"/>
              <a:r>
                <a:rPr lang="en-US" sz="675" b="1" spc="60" baseline="0" dirty="0">
                  <a:solidFill>
                    <a:schemeClr val="bg1"/>
                  </a:solidFill>
                </a:rPr>
                <a:t>PUBLIC</a:t>
              </a:r>
            </a:p>
          </p:txBody>
        </p:sp>
      </p:grpSp>
    </p:spTree>
    <p:extLst>
      <p:ext uri="{BB962C8B-B14F-4D97-AF65-F5344CB8AC3E}">
        <p14:creationId xmlns:p14="http://schemas.microsoft.com/office/powerpoint/2010/main" val="4056717521"/>
      </p:ext>
    </p:extLst>
  </p:cSld>
  <p:clrMap bg1="lt1" tx1="dk1" bg2="lt2" tx2="dk2" accent1="accent1" accent2="accent2" accent3="accent3" accent4="accent4" accent5="accent5" accent6="accent6" hlink="hlink" folHlink="folHlink"/>
  <p:sldLayoutIdLst>
    <p:sldLayoutId id="2147494278" r:id="rId1"/>
    <p:sldLayoutId id="2147494279" r:id="rId2"/>
    <p:sldLayoutId id="2147494280" r:id="rId3"/>
    <p:sldLayoutId id="2147494281" r:id="rId4"/>
    <p:sldLayoutId id="2147494282" r:id="rId5"/>
    <p:sldLayoutId id="2147494283" r:id="rId6"/>
    <p:sldLayoutId id="2147494284" r:id="rId7"/>
    <p:sldLayoutId id="2147494285" r:id="rId8"/>
    <p:sldLayoutId id="2147494286" r:id="rId9"/>
    <p:sldLayoutId id="2147494287" r:id="rId10"/>
    <p:sldLayoutId id="2147494288" r:id="rId11"/>
    <p:sldLayoutId id="2147494289" r:id="rId12"/>
    <p:sldLayoutId id="2147494290" r:id="rId13"/>
    <p:sldLayoutId id="2147494291" r:id="rId14"/>
  </p:sldLayoutIdLst>
  <p:hf hdr="0" ftr="0" dt="0"/>
  <p:txStyles>
    <p:titleStyle>
      <a:lvl1pPr algn="l" defTabSz="685800" rtl="0" eaLnBrk="1" latinLnBrk="0" hangingPunct="1">
        <a:lnSpc>
          <a:spcPct val="90000"/>
        </a:lnSpc>
        <a:spcBef>
          <a:spcPct val="0"/>
        </a:spcBef>
        <a:buNone/>
        <a:defRPr sz="1800" b="1" kern="1200">
          <a:solidFill>
            <a:schemeClr val="tx1"/>
          </a:solidFill>
          <a:latin typeface="+mj-lt"/>
          <a:ea typeface="+mj-ea"/>
          <a:cs typeface="+mj-cs"/>
        </a:defRPr>
      </a:lvl1pPr>
    </p:titleStyle>
    <p:bodyStyle>
      <a:lvl1pPr marL="0" indent="0" algn="l" defTabSz="685800" rtl="0" eaLnBrk="1" latinLnBrk="0" hangingPunct="1">
        <a:lnSpc>
          <a:spcPct val="100000"/>
        </a:lnSpc>
        <a:spcBef>
          <a:spcPts val="225"/>
        </a:spcBef>
        <a:spcAft>
          <a:spcPts val="225"/>
        </a:spcAft>
        <a:buFont typeface="Arial" panose="020B0604020202020204" pitchFamily="34" charset="0"/>
        <a:buNone/>
        <a:defRPr sz="1200" b="0" kern="1200">
          <a:solidFill>
            <a:schemeClr val="tx1"/>
          </a:solidFill>
          <a:latin typeface="+mn-lt"/>
          <a:ea typeface="+mn-ea"/>
          <a:cs typeface="+mn-cs"/>
        </a:defRPr>
      </a:lvl1pPr>
      <a:lvl2pPr marL="41148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2pPr>
      <a:lvl3pPr marL="54864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3pPr>
      <a:lvl4pPr marL="68580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4pPr>
      <a:lvl5pPr marL="822960" indent="-137160" algn="l" defTabSz="685800" rtl="0" eaLnBrk="1" latinLnBrk="0" hangingPunct="1">
        <a:lnSpc>
          <a:spcPct val="100000"/>
        </a:lnSpc>
        <a:spcBef>
          <a:spcPts val="225"/>
        </a:spcBef>
        <a:spcAft>
          <a:spcPts val="225"/>
        </a:spcAft>
        <a:buFont typeface="Arial" panose="020B0604020202020204" pitchFamily="34" charset="0"/>
        <a:buChar char="•"/>
        <a:defRPr sz="1050" b="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13"/>
          <p:cNvGrpSpPr>
            <a:grpSpLocks/>
          </p:cNvGrpSpPr>
          <p:nvPr/>
        </p:nvGrpSpPr>
        <p:grpSpPr bwMode="auto">
          <a:xfrm>
            <a:off x="787400" y="2805113"/>
            <a:ext cx="7543800" cy="2863850"/>
            <a:chOff x="787400" y="1852613"/>
            <a:chExt cx="7543800" cy="2863316"/>
          </a:xfrm>
        </p:grpSpPr>
        <p:sp>
          <p:nvSpPr>
            <p:cNvPr id="7171" name="TextBox 9"/>
            <p:cNvSpPr txBox="1">
              <a:spLocks noChangeArrowheads="1"/>
            </p:cNvSpPr>
            <p:nvPr/>
          </p:nvSpPr>
          <p:spPr bwMode="auto">
            <a:xfrm>
              <a:off x="787400" y="2130425"/>
              <a:ext cx="7543800" cy="258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sz="3200" b="1" dirty="0"/>
                <a:t>Item 3: PRS Report </a:t>
              </a:r>
            </a:p>
            <a:p>
              <a:pPr eaLnBrk="1" hangingPunct="1"/>
              <a:endParaRPr lang="en-US" altLang="en-US" b="1" dirty="0"/>
            </a:p>
            <a:p>
              <a:pPr eaLnBrk="1" hangingPunct="1"/>
              <a:r>
                <a:rPr lang="en-US" altLang="en-US" sz="2000" dirty="0"/>
                <a:t>Diana Coleman</a:t>
              </a:r>
            </a:p>
            <a:p>
              <a:pPr eaLnBrk="1" hangingPunct="1"/>
              <a:r>
                <a:rPr lang="en-US" altLang="en-US" sz="2000" dirty="0"/>
                <a:t>PRS Chair</a:t>
              </a:r>
            </a:p>
            <a:p>
              <a:pPr eaLnBrk="1" hangingPunct="1"/>
              <a:r>
                <a:rPr lang="en-US" altLang="en-US" dirty="0"/>
                <a:t> </a:t>
              </a:r>
            </a:p>
            <a:p>
              <a:pPr eaLnBrk="1" hangingPunct="1"/>
              <a:r>
                <a:rPr lang="en-US" altLang="en-US" dirty="0"/>
                <a:t>Technical Advisory Committee (TAC) Meeting</a:t>
              </a:r>
            </a:p>
            <a:p>
              <a:pPr eaLnBrk="1" hangingPunct="1"/>
              <a:r>
                <a:rPr lang="en-US" altLang="en-US" dirty="0"/>
                <a:t>ERCOT Public</a:t>
              </a:r>
            </a:p>
            <a:p>
              <a:pPr eaLnBrk="1" hangingPunct="1"/>
              <a:r>
                <a:rPr lang="en-US" altLang="en-US" dirty="0"/>
                <a:t>May 13, 2026</a:t>
              </a:r>
            </a:p>
          </p:txBody>
        </p:sp>
        <p:cxnSp>
          <p:nvCxnSpPr>
            <p:cNvPr id="13" name="Straight Connector 12"/>
            <p:cNvCxnSpPr/>
            <p:nvPr/>
          </p:nvCxnSpPr>
          <p:spPr>
            <a:xfrm flipV="1">
              <a:off x="787400" y="1852613"/>
              <a:ext cx="6286500" cy="12698"/>
            </a:xfrm>
            <a:prstGeom prst="line">
              <a:avLst/>
            </a:prstGeom>
            <a:ln>
              <a:solidFill>
                <a:srgbClr val="00385E"/>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B3868-4AFF-D56F-1591-01E8A1FDE381}"/>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CCBCC91C-6935-76D5-30D6-9F477427E68E}"/>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NPRR1325, Related to PGRR145, Batch Zero Process for Large Load Interconnections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8C30B920-D41A-0824-130E-37954F997195}"/>
              </a:ext>
            </a:extLst>
          </p:cNvPr>
          <p:cNvSpPr>
            <a:spLocks noChangeArrowheads="1"/>
          </p:cNvSpPr>
          <p:nvPr/>
        </p:nvSpPr>
        <p:spPr bwMode="auto">
          <a:xfrm>
            <a:off x="304800" y="678426"/>
            <a:ext cx="84980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defines essential terminology related to the transitional Large Load interconnection process, the Batch Zero Process, and modifies the Regional Planning Group procedures to allow for a new category of projects that result from the Batch Zero Process.</a:t>
            </a:r>
          </a:p>
          <a:p>
            <a:r>
              <a:rPr lang="en-US" b="1" dirty="0"/>
              <a:t>Impact Analysis:</a:t>
            </a:r>
            <a:r>
              <a:rPr lang="en-US" dirty="0"/>
              <a:t>  No impact (There are no additional impacts to this NPRR beyond what was captured in the Impact Analysis for Planning Guide Revision Request (PGRR) 145, Batch Zero Process for Large Load Interconnections)</a:t>
            </a:r>
          </a:p>
          <a:p>
            <a:r>
              <a:rPr lang="en-US" b="1" dirty="0"/>
              <a:t>Proposed Effective Date:  </a:t>
            </a:r>
            <a:r>
              <a:rPr lang="en-US" dirty="0"/>
              <a:t>Upon implementation of PGRR145</a:t>
            </a:r>
          </a:p>
          <a:p>
            <a:r>
              <a:rPr lang="en-US" b="1" dirty="0"/>
              <a:t>PRS Decision:</a:t>
            </a:r>
            <a:r>
              <a:rPr lang="en-US" dirty="0"/>
              <a:t>  On 5/6/26, PRS voted unanimously to grant NPRR1325 Urgent status; to recommend approval of NPRR1325 as amended by the 5/2/26 ERCOT comments; and to forward to TAC NPRR1325 and the 3/4/26 Impact Analysis.</a:t>
            </a:r>
          </a:p>
        </p:txBody>
      </p:sp>
    </p:spTree>
    <p:extLst>
      <p:ext uri="{BB962C8B-B14F-4D97-AF65-F5344CB8AC3E}">
        <p14:creationId xmlns:p14="http://schemas.microsoft.com/office/powerpoint/2010/main" val="77688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96B42-9131-9A8D-23F4-735740341135}"/>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B16DA94A-BC28-C00C-41F3-DE728C94C4AA}"/>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NPRR1327, As-Built for NPRR1281, Improvements to Alternate FFSS Resource Designation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628C58B4-CDC3-5EB1-BA27-034D67BB3164}"/>
              </a:ext>
            </a:extLst>
          </p:cNvPr>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documents the as-built solution for NPRR1281, Improvements to Alternate FFSS Resource Designation, which is currently under implementation.</a:t>
            </a:r>
          </a:p>
          <a:p>
            <a:r>
              <a:rPr lang="en-US" b="1" dirty="0"/>
              <a:t>Impact Analysis:</a:t>
            </a:r>
            <a:r>
              <a:rPr lang="en-US" dirty="0"/>
              <a:t>  No impact (There are no additional impacts to this NPRR beyond what was captured in the Impact Analysis for NPRR1281)</a:t>
            </a:r>
          </a:p>
          <a:p>
            <a:r>
              <a:rPr lang="en-US" b="1" dirty="0"/>
              <a:t>Proposed Effective Date:  </a:t>
            </a:r>
            <a:r>
              <a:rPr lang="en-US" dirty="0"/>
              <a:t>Upon implementation of NPRR1281</a:t>
            </a:r>
          </a:p>
          <a:p>
            <a:r>
              <a:rPr lang="en-US" b="1" dirty="0"/>
              <a:t>PRS Decision:</a:t>
            </a:r>
            <a:r>
              <a:rPr lang="en-US" dirty="0"/>
              <a:t>  On 4/15/26, PRS voted unanimously to recommend approval of NPRR1327 as submitted.  On 5/6/26, PRS voted unanimously to endorse and forward to TAC the 4/15/26 PRS Report and 3/31/26 Impact Analysis for NPRR1327.</a:t>
            </a:r>
          </a:p>
        </p:txBody>
      </p:sp>
    </p:spTree>
    <p:extLst>
      <p:ext uri="{BB962C8B-B14F-4D97-AF65-F5344CB8AC3E}">
        <p14:creationId xmlns:p14="http://schemas.microsoft.com/office/powerpoint/2010/main" val="1255019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NPRR1330, Mitigated Offer Caps for RMR Units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p:cNvSpPr>
            <a:spLocks noChangeArrowheads="1"/>
          </p:cNvSpPr>
          <p:nvPr/>
        </p:nvSpPr>
        <p:spPr bwMode="auto">
          <a:xfrm>
            <a:off x="304800" y="678426"/>
            <a:ext cx="849800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clarifies the process currently used by ERCOT to determine the startup warmth state (i.e., hot, intermediate, or cold) of a block of contiguous Reliability Unit Commitment (RUC)-Committed Hours.</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5/6/26, PRS voted to grant NPRR1330 Urgent status.  There was one abstention from the Consumer (Occidental) Market Segment.  PRS then voted to recommend approval of NPRR1330 as submitted and to forward to TAC NPRR1330 and the 4/21/26 Impact Analysis.  There was one abstention from the Consumer (Occidental) Market Segment.</a:t>
            </a:r>
          </a:p>
        </p:txBody>
      </p:sp>
    </p:spTree>
    <p:extLst>
      <p:ext uri="{BB962C8B-B14F-4D97-AF65-F5344CB8AC3E}">
        <p14:creationId xmlns:p14="http://schemas.microsoft.com/office/powerpoint/2010/main" val="23348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2975" y="1200151"/>
            <a:ext cx="6865144" cy="289187"/>
          </a:xfrm>
        </p:spPr>
        <p:txBody>
          <a:bodyPr/>
          <a:lstStyle/>
          <a:p>
            <a:r>
              <a:rPr lang="en-US" dirty="0"/>
              <a:t>2026 Release Targets - Approved NPRRs / SCRs / xGRRs</a:t>
            </a:r>
          </a:p>
        </p:txBody>
      </p:sp>
      <p:sp>
        <p:nvSpPr>
          <p:cNvPr id="29" name="TextBox 15">
            <a:extLst>
              <a:ext uri="{FF2B5EF4-FFF2-40B4-BE49-F238E27FC236}">
                <a16:creationId xmlns:a16="http://schemas.microsoft.com/office/drawing/2014/main" id="{99778076-88D8-AF87-CCD6-0387D3705F34}"/>
              </a:ext>
            </a:extLst>
          </p:cNvPr>
          <p:cNvSpPr txBox="1">
            <a:spLocks noChangeArrowheads="1"/>
          </p:cNvSpPr>
          <p:nvPr/>
        </p:nvSpPr>
        <p:spPr bwMode="auto">
          <a:xfrm>
            <a:off x="725560" y="5175571"/>
            <a:ext cx="1708590" cy="55399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b="0" kern="0" dirty="0">
                <a:solidFill>
                  <a:srgbClr val="000000"/>
                </a:solidFill>
                <a:cs typeface="+mn-cs"/>
              </a:rPr>
              <a:t>Go-live dates can differ from Protocol effective dates – Please refer to market notices for more details</a:t>
            </a:r>
          </a:p>
        </p:txBody>
      </p:sp>
      <p:sp>
        <p:nvSpPr>
          <p:cNvPr id="30" name="TextBox 22">
            <a:extLst>
              <a:ext uri="{FF2B5EF4-FFF2-40B4-BE49-F238E27FC236}">
                <a16:creationId xmlns:a16="http://schemas.microsoft.com/office/drawing/2014/main" id="{C27BF776-BF97-F1A6-B314-C018AEFF3976}"/>
              </a:ext>
            </a:extLst>
          </p:cNvPr>
          <p:cNvSpPr txBox="1">
            <a:spLocks noChangeArrowheads="1"/>
          </p:cNvSpPr>
          <p:nvPr/>
        </p:nvSpPr>
        <p:spPr bwMode="auto">
          <a:xfrm>
            <a:off x="4832107" y="5548053"/>
            <a:ext cx="2380811" cy="21929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825" kern="0">
                <a:solidFill>
                  <a:srgbClr val="000000"/>
                </a:solidFill>
                <a:cs typeface="+mn-cs"/>
              </a:rPr>
              <a:t>Release targets are subject to change</a:t>
            </a:r>
          </a:p>
        </p:txBody>
      </p:sp>
      <p:sp>
        <p:nvSpPr>
          <p:cNvPr id="32" name="TextBox 23">
            <a:extLst>
              <a:ext uri="{FF2B5EF4-FFF2-40B4-BE49-F238E27FC236}">
                <a16:creationId xmlns:a16="http://schemas.microsoft.com/office/drawing/2014/main" id="{0B080159-FAE2-6B31-4EFB-7EF37977D9C8}"/>
              </a:ext>
            </a:extLst>
          </p:cNvPr>
          <p:cNvSpPr txBox="1">
            <a:spLocks noChangeArrowheads="1"/>
          </p:cNvSpPr>
          <p:nvPr/>
        </p:nvSpPr>
        <p:spPr bwMode="auto">
          <a:xfrm>
            <a:off x="2491300" y="5167660"/>
            <a:ext cx="1235468" cy="58862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600" b="0" kern="0" dirty="0">
                <a:solidFill>
                  <a:srgbClr val="000000"/>
                </a:solidFill>
                <a:cs typeface="+mn-cs"/>
              </a:rPr>
              <a:t>APPENDIX</a:t>
            </a:r>
          </a:p>
          <a:p>
            <a:pPr defTabSz="685800" eaLnBrk="1" hangingPunct="1">
              <a:defRPr/>
            </a:pPr>
            <a:r>
              <a:rPr lang="en-US" sz="525" b="0" kern="0" dirty="0">
                <a:solidFill>
                  <a:srgbClr val="FF0000"/>
                </a:solidFill>
                <a:cs typeface="+mn-cs"/>
              </a:rPr>
              <a:t>Red Text</a:t>
            </a:r>
            <a:r>
              <a:rPr lang="en-US" sz="525" b="0" kern="0" dirty="0">
                <a:solidFill>
                  <a:srgbClr val="000000"/>
                </a:solidFill>
                <a:cs typeface="+mn-cs"/>
              </a:rPr>
              <a:t>: New additions and target release changes</a:t>
            </a:r>
          </a:p>
          <a:p>
            <a:pPr defTabSz="685800" eaLnBrk="1" hangingPunct="1">
              <a:defRPr/>
            </a:pPr>
            <a:r>
              <a:rPr lang="en-US" sz="525" b="0" strike="sngStrike" kern="0" dirty="0">
                <a:solidFill>
                  <a:srgbClr val="000000"/>
                </a:solidFill>
                <a:cs typeface="+mn-cs"/>
              </a:rPr>
              <a:t>Strike-Through Text</a:t>
            </a:r>
            <a:r>
              <a:rPr lang="en-US" sz="525" b="0" kern="0" dirty="0">
                <a:solidFill>
                  <a:srgbClr val="000000"/>
                </a:solidFill>
                <a:cs typeface="+mn-cs"/>
              </a:rPr>
              <a:t>: Previous target release</a:t>
            </a:r>
          </a:p>
          <a:p>
            <a:pPr defTabSz="685800" eaLnBrk="1" hangingPunct="1">
              <a:defRPr/>
            </a:pPr>
            <a:r>
              <a:rPr lang="en-US" sz="525" b="0" kern="0" dirty="0">
                <a:solidFill>
                  <a:srgbClr val="000000"/>
                </a:solidFill>
                <a:cs typeface="+mn-cs"/>
              </a:rPr>
              <a:t>(a), (b), etc.: M</a:t>
            </a:r>
            <a:r>
              <a:rPr lang="en-US" sz="525" b="0" kern="0" dirty="0" err="1">
                <a:solidFill>
                  <a:srgbClr val="000000"/>
                </a:solidFill>
                <a:cs typeface="+mn-cs"/>
              </a:rPr>
              <a:t>ultiple</a:t>
            </a:r>
            <a:r>
              <a:rPr lang="en-US" sz="525" b="0" kern="0" dirty="0">
                <a:solidFill>
                  <a:srgbClr val="000000"/>
                </a:solidFill>
                <a:cs typeface="+mn-cs"/>
              </a:rPr>
              <a:t> phase release</a:t>
            </a:r>
          </a:p>
        </p:txBody>
      </p:sp>
      <p:graphicFrame>
        <p:nvGraphicFramePr>
          <p:cNvPr id="33" name="Group 3">
            <a:extLst>
              <a:ext uri="{FF2B5EF4-FFF2-40B4-BE49-F238E27FC236}">
                <a16:creationId xmlns:a16="http://schemas.microsoft.com/office/drawing/2014/main" id="{50F9B015-E167-00B6-0126-0DBB2C12F4E8}"/>
              </a:ext>
            </a:extLst>
          </p:cNvPr>
          <p:cNvGraphicFramePr>
            <a:graphicFrameLocks/>
          </p:cNvGraphicFramePr>
          <p:nvPr/>
        </p:nvGraphicFramePr>
        <p:xfrm>
          <a:off x="725560" y="1517112"/>
          <a:ext cx="6629400" cy="2166005"/>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87497">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January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1/28-1/29</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February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2/25-2/26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March</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3/25-3/26</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April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4/29-4/30</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May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5/27-5/28</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June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6/24-6/25</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176936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NPRR1234</a:t>
                      </a:r>
                      <a:r>
                        <a:rPr kumimoji="0" lang="en-US" sz="800" b="0" i="0" u="none" strike="noStrike" cap="none" normalizeH="0" baseline="0" dirty="0">
                          <a:ln>
                            <a:noFill/>
                          </a:ln>
                          <a:solidFill>
                            <a:schemeClr val="tx1"/>
                          </a:solidFill>
                          <a:effectLst/>
                          <a:latin typeface="Courier New" pitchFamily="49" charset="0"/>
                        </a:rPr>
                        <a:t>(c)</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PGRR131</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NPRR1283</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14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 NPRR1285</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cap="none" normalizeH="0" baseline="0" dirty="0">
                          <a:ln>
                            <a:noFill/>
                          </a:ln>
                          <a:solidFill>
                            <a:schemeClr val="tx1"/>
                          </a:solidFill>
                          <a:effectLst/>
                          <a:latin typeface="Courier New" pitchFamily="49" charset="0"/>
                        </a:rPr>
                        <a:t>NPRR1299</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rgbClr val="FF0000"/>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NPRR1266</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5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0" i="0" u="none" strike="noStrike" kern="1200" cap="none" normalizeH="0" baseline="0" dirty="0">
                          <a:ln>
                            <a:noFill/>
                          </a:ln>
                          <a:solidFill>
                            <a:schemeClr val="tx1"/>
                          </a:solidFill>
                          <a:effectLst/>
                          <a:latin typeface="Courier New" pitchFamily="49" charset="0"/>
                          <a:ea typeface="+mn-ea"/>
                          <a:cs typeface="+mn-cs"/>
                        </a:rPr>
                        <a:t>NPRR1277</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 NPRR1287</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700" b="0" i="0" u="none" strike="noStrike" kern="1200" cap="none" normalizeH="0" baseline="0" dirty="0" err="1">
                          <a:ln>
                            <a:noFill/>
                          </a:ln>
                          <a:solidFill>
                            <a:schemeClr val="tx1"/>
                          </a:solidFill>
                          <a:effectLst/>
                          <a:latin typeface="Courier New" pitchFamily="49" charset="0"/>
                          <a:ea typeface="+mn-ea"/>
                          <a:cs typeface="+mn-cs"/>
                        </a:rPr>
                        <a:t>Add’l</a:t>
                      </a:r>
                      <a:r>
                        <a:rPr kumimoji="0" lang="en-US" sz="700" b="0" i="0" u="none" strike="noStrike" kern="1200" cap="none" normalizeH="0" baseline="0" dirty="0">
                          <a:ln>
                            <a:noFill/>
                          </a:ln>
                          <a:solidFill>
                            <a:schemeClr val="tx1"/>
                          </a:solidFill>
                          <a:effectLst/>
                          <a:latin typeface="Courier New" pitchFamily="49" charset="0"/>
                          <a:ea typeface="+mn-ea"/>
                          <a:cs typeface="+mn-cs"/>
                        </a:rPr>
                        <a:t> Public Data Products in ERCOT Data Portal</a:t>
                      </a:r>
                      <a:endParaRPr kumimoji="0" lang="en-US" sz="900" b="0" i="0" u="none" strike="no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kern="1200" cap="none" normalizeH="0" baseline="0" dirty="0">
                        <a:ln>
                          <a:noFill/>
                        </a:ln>
                        <a:solidFill>
                          <a:schemeClr val="tx1"/>
                        </a:solidFill>
                        <a:effectLst/>
                        <a:latin typeface="Courier New" pitchFamily="49" charset="0"/>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Arial"/>
                          <a:ea typeface="+mn-ea"/>
                          <a:cs typeface="+mn-cs"/>
                        </a:rPr>
                        <a:t>CRR Historical Data Removal</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kern="1200" cap="none" normalizeH="0" baseline="0" dirty="0">
                        <a:ln>
                          <a:noFill/>
                        </a:ln>
                        <a:solidFill>
                          <a:schemeClr val="tx1"/>
                        </a:solidFill>
                        <a:effectLst/>
                        <a:latin typeface="Arial"/>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rgbClr val="FF0000"/>
                          </a:solidFill>
                          <a:effectLst/>
                          <a:latin typeface="+mn-lt"/>
                          <a:ea typeface="+mn-ea"/>
                          <a:cs typeface="+mn-cs"/>
                        </a:rPr>
                        <a:t>NPRR1265</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800" b="0" i="0" u="none" strike="noStrike" kern="1200" cap="none" normalizeH="0" baseline="0" dirty="0">
                          <a:ln>
                            <a:noFill/>
                          </a:ln>
                          <a:solidFill>
                            <a:schemeClr val="tx1"/>
                          </a:solidFill>
                          <a:effectLst/>
                          <a:latin typeface="+mn-lt"/>
                          <a:ea typeface="+mn-ea"/>
                          <a:cs typeface="+mn-cs"/>
                        </a:rPr>
                        <a:t> </a:t>
                      </a:r>
                      <a:endParaRPr kumimoji="0" lang="en-US" sz="800" b="0" i="0" u="none" strike="sngStrike" kern="1200" cap="none" normalizeH="0" baseline="0" dirty="0">
                        <a:ln>
                          <a:noFill/>
                        </a:ln>
                        <a:solidFill>
                          <a:schemeClr val="tx1"/>
                        </a:solidFill>
                        <a:effectLst/>
                        <a:latin typeface="+mn-lt"/>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SCR820</a:t>
                      </a: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TextBox 21">
            <a:extLst>
              <a:ext uri="{FF2B5EF4-FFF2-40B4-BE49-F238E27FC236}">
                <a16:creationId xmlns:a16="http://schemas.microsoft.com/office/drawing/2014/main" id="{3C7337DF-3236-49AF-5B9D-C83E33EF05AA}"/>
              </a:ext>
            </a:extLst>
          </p:cNvPr>
          <p:cNvSpPr txBox="1">
            <a:spLocks noChangeArrowheads="1"/>
          </p:cNvSpPr>
          <p:nvPr/>
        </p:nvSpPr>
        <p:spPr bwMode="auto">
          <a:xfrm>
            <a:off x="3774598" y="5121983"/>
            <a:ext cx="880463" cy="7386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u="sng" kern="0" dirty="0">
                <a:solidFill>
                  <a:srgbClr val="000000"/>
                </a:solidFill>
                <a:cs typeface="+mn-cs"/>
              </a:rPr>
              <a:t>Project Status Codes </a:t>
            </a:r>
          </a:p>
          <a:p>
            <a:pPr defTabSz="685800" eaLnBrk="1" hangingPunct="1">
              <a:defRPr/>
            </a:pPr>
            <a:r>
              <a:rPr lang="en-US" sz="600" b="0" kern="0" dirty="0">
                <a:solidFill>
                  <a:srgbClr val="000000"/>
                </a:solidFill>
                <a:cs typeface="+mn-cs"/>
              </a:rPr>
              <a:t>  NS = Not Started</a:t>
            </a:r>
          </a:p>
          <a:p>
            <a:pPr defTabSz="685800" eaLnBrk="1" hangingPunct="1">
              <a:defRPr/>
            </a:pPr>
            <a:r>
              <a:rPr lang="en-US" sz="600" b="0" kern="0" dirty="0">
                <a:solidFill>
                  <a:srgbClr val="000000"/>
                </a:solidFill>
                <a:cs typeface="+mn-cs"/>
              </a:rPr>
              <a:t>  I     = Initiation</a:t>
            </a:r>
          </a:p>
          <a:p>
            <a:pPr defTabSz="685800" eaLnBrk="1" hangingPunct="1">
              <a:defRPr/>
            </a:pPr>
            <a:r>
              <a:rPr lang="en-US" sz="600" b="0" kern="0" dirty="0">
                <a:solidFill>
                  <a:srgbClr val="000000"/>
                </a:solidFill>
                <a:cs typeface="+mn-cs"/>
              </a:rPr>
              <a:t>  P    = Planning</a:t>
            </a:r>
          </a:p>
          <a:p>
            <a:pPr defTabSz="685800" eaLnBrk="1" hangingPunct="1">
              <a:defRPr/>
            </a:pPr>
            <a:r>
              <a:rPr lang="en-US" sz="600" b="0" kern="0" dirty="0">
                <a:solidFill>
                  <a:srgbClr val="000000"/>
                </a:solidFill>
                <a:cs typeface="+mn-cs"/>
              </a:rPr>
              <a:t>  E    = Execution</a:t>
            </a:r>
          </a:p>
          <a:p>
            <a:pPr defTabSz="685800" eaLnBrk="1" hangingPunct="1">
              <a:defRPr/>
            </a:pPr>
            <a:r>
              <a:rPr lang="en-US" sz="600" b="0" kern="0" dirty="0">
                <a:solidFill>
                  <a:srgbClr val="000000"/>
                </a:solidFill>
                <a:cs typeface="+mn-cs"/>
              </a:rPr>
              <a:t>  H    = On Hold</a:t>
            </a:r>
          </a:p>
        </p:txBody>
      </p:sp>
      <p:sp>
        <p:nvSpPr>
          <p:cNvPr id="3" name="Flowchart: Alternate Process 2">
            <a:extLst>
              <a:ext uri="{FF2B5EF4-FFF2-40B4-BE49-F238E27FC236}">
                <a16:creationId xmlns:a16="http://schemas.microsoft.com/office/drawing/2014/main" id="{0538845A-9179-582C-B878-B358B8FD79A2}"/>
              </a:ext>
            </a:extLst>
          </p:cNvPr>
          <p:cNvSpPr/>
          <p:nvPr/>
        </p:nvSpPr>
        <p:spPr>
          <a:xfrm>
            <a:off x="726000" y="151662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a:t>
            </a:r>
            <a:endParaRPr lang="en-US" sz="1050" b="1" dirty="0">
              <a:solidFill>
                <a:srgbClr val="FFFFFF"/>
              </a:solidFill>
              <a:latin typeface="Arial"/>
            </a:endParaRPr>
          </a:p>
        </p:txBody>
      </p:sp>
      <p:sp>
        <p:nvSpPr>
          <p:cNvPr id="51" name="Flowchart: Alternate Process 50">
            <a:extLst>
              <a:ext uri="{FF2B5EF4-FFF2-40B4-BE49-F238E27FC236}">
                <a16:creationId xmlns:a16="http://schemas.microsoft.com/office/drawing/2014/main" id="{799D2FA0-8B3E-0B45-4694-E50B59D8C24E}"/>
              </a:ext>
            </a:extLst>
          </p:cNvPr>
          <p:cNvSpPr/>
          <p:nvPr/>
        </p:nvSpPr>
        <p:spPr>
          <a:xfrm>
            <a:off x="1805500" y="1522802"/>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R2</a:t>
            </a:r>
            <a:endParaRPr lang="en-US" sz="1050" b="1" dirty="0">
              <a:solidFill>
                <a:srgbClr val="FFFFFF"/>
              </a:solidFill>
              <a:latin typeface="Arial"/>
            </a:endParaRPr>
          </a:p>
        </p:txBody>
      </p:sp>
      <p:sp>
        <p:nvSpPr>
          <p:cNvPr id="53" name="Flowchart: Alternate Process 52">
            <a:extLst>
              <a:ext uri="{FF2B5EF4-FFF2-40B4-BE49-F238E27FC236}">
                <a16:creationId xmlns:a16="http://schemas.microsoft.com/office/drawing/2014/main" id="{D9F77CFF-462B-9E50-0EFD-A896496F09C9}"/>
              </a:ext>
            </a:extLst>
          </p:cNvPr>
          <p:cNvSpPr/>
          <p:nvPr/>
        </p:nvSpPr>
        <p:spPr>
          <a:xfrm>
            <a:off x="4034350"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R4</a:t>
            </a:r>
            <a:endParaRPr lang="en-US" sz="1050" b="1" dirty="0">
              <a:solidFill>
                <a:srgbClr val="FFFFFF"/>
              </a:solidFill>
              <a:latin typeface="Arial"/>
            </a:endParaRPr>
          </a:p>
        </p:txBody>
      </p:sp>
      <p:sp>
        <p:nvSpPr>
          <p:cNvPr id="54" name="Flowchart: Alternate Process 53">
            <a:extLst>
              <a:ext uri="{FF2B5EF4-FFF2-40B4-BE49-F238E27FC236}">
                <a16:creationId xmlns:a16="http://schemas.microsoft.com/office/drawing/2014/main" id="{2615F467-AD5A-C63E-82B1-922449E3611F}"/>
              </a:ext>
            </a:extLst>
          </p:cNvPr>
          <p:cNvSpPr/>
          <p:nvPr/>
        </p:nvSpPr>
        <p:spPr>
          <a:xfrm>
            <a:off x="5121405" y="151635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R5</a:t>
            </a:r>
            <a:endParaRPr lang="en-US" sz="1050" b="1" dirty="0">
              <a:solidFill>
                <a:srgbClr val="FFFFFF"/>
              </a:solidFill>
              <a:latin typeface="Arial"/>
            </a:endParaRPr>
          </a:p>
        </p:txBody>
      </p:sp>
      <p:sp>
        <p:nvSpPr>
          <p:cNvPr id="55" name="Flowchart: Alternate Process 54">
            <a:extLst>
              <a:ext uri="{FF2B5EF4-FFF2-40B4-BE49-F238E27FC236}">
                <a16:creationId xmlns:a16="http://schemas.microsoft.com/office/drawing/2014/main" id="{BE9FE421-EC62-4777-DB6E-65ECAD7DBACE}"/>
              </a:ext>
            </a:extLst>
          </p:cNvPr>
          <p:cNvSpPr/>
          <p:nvPr/>
        </p:nvSpPr>
        <p:spPr>
          <a:xfrm>
            <a:off x="6211634" y="1519816"/>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R6</a:t>
            </a:r>
            <a:endParaRPr lang="en-US" sz="1050" b="1" dirty="0">
              <a:solidFill>
                <a:srgbClr val="FFFFFF"/>
              </a:solidFill>
              <a:latin typeface="Arial"/>
            </a:endParaRPr>
          </a:p>
        </p:txBody>
      </p:sp>
      <p:graphicFrame>
        <p:nvGraphicFramePr>
          <p:cNvPr id="7" name="Group 3">
            <a:extLst>
              <a:ext uri="{FF2B5EF4-FFF2-40B4-BE49-F238E27FC236}">
                <a16:creationId xmlns:a16="http://schemas.microsoft.com/office/drawing/2014/main" id="{A7301701-8070-088C-1EC4-2264AE4F065E}"/>
              </a:ext>
            </a:extLst>
          </p:cNvPr>
          <p:cNvGraphicFramePr>
            <a:graphicFrameLocks/>
          </p:cNvGraphicFramePr>
          <p:nvPr/>
        </p:nvGraphicFramePr>
        <p:xfrm>
          <a:off x="725560" y="3774378"/>
          <a:ext cx="6629400" cy="1302606"/>
        </p:xfrm>
        <a:graphic>
          <a:graphicData uri="http://schemas.openxmlformats.org/drawingml/2006/table">
            <a:tbl>
              <a:tblPr/>
              <a:tblGrid>
                <a:gridCol w="1079940">
                  <a:extLst>
                    <a:ext uri="{9D8B030D-6E8A-4147-A177-3AD203B41FA5}">
                      <a16:colId xmlns:a16="http://schemas.microsoft.com/office/drawing/2014/main" val="20000"/>
                    </a:ext>
                  </a:extLst>
                </a:gridCol>
                <a:gridCol w="1143000">
                  <a:extLst>
                    <a:ext uri="{9D8B030D-6E8A-4147-A177-3AD203B41FA5}">
                      <a16:colId xmlns:a16="http://schemas.microsoft.com/office/drawing/2014/main" val="20001"/>
                    </a:ext>
                  </a:extLst>
                </a:gridCol>
                <a:gridCol w="1085850">
                  <a:extLst>
                    <a:ext uri="{9D8B030D-6E8A-4147-A177-3AD203B41FA5}">
                      <a16:colId xmlns:a16="http://schemas.microsoft.com/office/drawing/2014/main" val="20002"/>
                    </a:ext>
                  </a:extLst>
                </a:gridCol>
                <a:gridCol w="1085850">
                  <a:extLst>
                    <a:ext uri="{9D8B030D-6E8A-4147-A177-3AD203B41FA5}">
                      <a16:colId xmlns:a16="http://schemas.microsoft.com/office/drawing/2014/main" val="20003"/>
                    </a:ext>
                  </a:extLst>
                </a:gridCol>
                <a:gridCol w="1085850">
                  <a:extLst>
                    <a:ext uri="{9D8B030D-6E8A-4147-A177-3AD203B41FA5}">
                      <a16:colId xmlns:a16="http://schemas.microsoft.com/office/drawing/2014/main" val="20004"/>
                    </a:ext>
                  </a:extLst>
                </a:gridCol>
                <a:gridCol w="1148910">
                  <a:extLst>
                    <a:ext uri="{9D8B030D-6E8A-4147-A177-3AD203B41FA5}">
                      <a16:colId xmlns:a16="http://schemas.microsoft.com/office/drawing/2014/main" val="20005"/>
                    </a:ext>
                  </a:extLst>
                </a:gridCol>
              </a:tblGrid>
              <a:tr h="37033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July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7/29-7/30</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August</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8/26-8/27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September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9/30-10/1</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October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kern="1200" cap="none" normalizeH="0" baseline="0" dirty="0">
                          <a:ln>
                            <a:noFill/>
                          </a:ln>
                          <a:solidFill>
                            <a:schemeClr val="tx1"/>
                          </a:solidFill>
                          <a:effectLst/>
                          <a:latin typeface="Arial" charset="0"/>
                          <a:ea typeface="+mn-ea"/>
                          <a:cs typeface="+mn-cs"/>
                        </a:rPr>
                        <a:t>10/28-10/29</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1" i="0"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          December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900" b="1" i="0" u="none" strike="noStrike" cap="none" normalizeH="0" baseline="0" dirty="0">
                          <a:ln>
                            <a:noFill/>
                          </a:ln>
                          <a:solidFill>
                            <a:schemeClr val="tx1"/>
                          </a:solidFill>
                          <a:effectLst/>
                          <a:latin typeface="Arial" charset="0"/>
                        </a:rPr>
                        <a:t>12/16-12/17</a:t>
                      </a:r>
                      <a:endParaRPr kumimoji="0" lang="en-US" sz="900" b="0" i="1" u="none" strike="noStrike" cap="none" normalizeH="0" baseline="0" dirty="0">
                        <a:ln>
                          <a:noFill/>
                        </a:ln>
                        <a:solidFill>
                          <a:schemeClr val="tx1"/>
                        </a:solidFill>
                        <a:effectLst/>
                        <a:latin typeface="Arial" charset="0"/>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9322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sz="800" b="0" i="0" u="none" strike="noStrike" cap="none" normalizeH="0" baseline="0" dirty="0">
                          <a:ln>
                            <a:noFill/>
                          </a:ln>
                          <a:solidFill>
                            <a:schemeClr val="tx1"/>
                          </a:solidFill>
                          <a:effectLst/>
                          <a:latin typeface="Courier New" pitchFamily="49" charset="0"/>
                        </a:rPr>
                        <a:t>DPC Automation  </a:t>
                      </a: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noStrike" cap="none" normalizeH="0" baseline="0" dirty="0">
                        <a:ln>
                          <a:noFill/>
                        </a:ln>
                        <a:solidFill>
                          <a:schemeClr val="tx1"/>
                        </a:solidFill>
                        <a:effectLst/>
                        <a:latin typeface="Courier New" pitchFamily="49"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900" b="0" i="0" u="none" strike="sngStrike" cap="none" normalizeH="0" baseline="0" dirty="0">
                        <a:ln>
                          <a:noFill/>
                        </a:ln>
                        <a:solidFill>
                          <a:schemeClr val="tx1"/>
                        </a:solidFill>
                        <a:effectLst/>
                        <a:latin typeface="Courier New" pitchFamily="49" charset="0"/>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chemeClr val="tx1"/>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NPRR1198</a:t>
                      </a: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itchFamily="49" charset="0"/>
                          <a:ea typeface="+mn-ea"/>
                          <a:cs typeface="+mn-cs"/>
                        </a:rPr>
                        <a:t>NPRR1303</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sz="900" b="0" i="0" u="none" strike="noStrike" kern="1200" cap="none" normalizeH="0" baseline="0" dirty="0">
                          <a:ln>
                            <a:noFill/>
                          </a:ln>
                          <a:solidFill>
                            <a:schemeClr val="tx1"/>
                          </a:solidFill>
                          <a:effectLst/>
                          <a:latin typeface="Courier New" panose="02070309020205020404" pitchFamily="49" charset="0"/>
                          <a:ea typeface="+mn-ea"/>
                          <a:cs typeface="Courier New" panose="02070309020205020404" pitchFamily="49" charset="0"/>
                        </a:rPr>
                        <a:t>NPRR1281</a:t>
                      </a:r>
                      <a:r>
                        <a:rPr kumimoji="0" lang="en-US" sz="800" b="0" i="0" u="none" strike="noStrike" kern="1200" cap="none" normalizeH="0" baseline="0" dirty="0">
                          <a:ln>
                            <a:noFill/>
                          </a:ln>
                          <a:solidFill>
                            <a:schemeClr val="tx1"/>
                          </a:solidFill>
                          <a:effectLst/>
                          <a:latin typeface="+mn-lt"/>
                          <a:ea typeface="+mn-ea"/>
                          <a:cs typeface="+mn-cs"/>
                        </a:rPr>
                        <a:t> </a:t>
                      </a: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900" b="0" i="0" u="none" strike="noStrike" kern="1200" cap="none" normalizeH="0" baseline="0" dirty="0">
                        <a:ln>
                          <a:noFill/>
                        </a:ln>
                        <a:solidFill>
                          <a:srgbClr val="FF0000"/>
                        </a:solidFill>
                        <a:effectLst/>
                        <a:latin typeface="Courier New" pitchFamily="49" charset="0"/>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endParaRPr kumimoji="0" lang="en-US" sz="800" b="0" i="0" u="none" strike="noStrike" kern="1200" cap="none" normalizeH="0" baseline="0" dirty="0">
                        <a:ln>
                          <a:noFill/>
                        </a:ln>
                        <a:solidFill>
                          <a:schemeClr val="tx1"/>
                        </a:solidFill>
                        <a:effectLst/>
                        <a:latin typeface="+mn-lt"/>
                        <a:ea typeface="+mn-ea"/>
                        <a:cs typeface="+mn-cs"/>
                      </a:endParaRPr>
                    </a:p>
                  </a:txBody>
                  <a:tcPr marL="68580" marR="68580" marT="34290" marB="34290" horzOverflow="overflow">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8" name="Flowchart: Alternate Process 7">
            <a:extLst>
              <a:ext uri="{FF2B5EF4-FFF2-40B4-BE49-F238E27FC236}">
                <a16:creationId xmlns:a16="http://schemas.microsoft.com/office/drawing/2014/main" id="{8434DC2E-84B5-4927-5867-59A27A4CC931}"/>
              </a:ext>
            </a:extLst>
          </p:cNvPr>
          <p:cNvSpPr/>
          <p:nvPr/>
        </p:nvSpPr>
        <p:spPr>
          <a:xfrm>
            <a:off x="584616" y="3675199"/>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R7</a:t>
            </a:r>
            <a:endParaRPr lang="en-US" sz="1050" b="1" dirty="0">
              <a:solidFill>
                <a:srgbClr val="FFFFFF"/>
              </a:solidFill>
              <a:latin typeface="Arial"/>
            </a:endParaRPr>
          </a:p>
        </p:txBody>
      </p:sp>
      <p:sp>
        <p:nvSpPr>
          <p:cNvPr id="9" name="Flowchart: Alternate Process 8">
            <a:extLst>
              <a:ext uri="{FF2B5EF4-FFF2-40B4-BE49-F238E27FC236}">
                <a16:creationId xmlns:a16="http://schemas.microsoft.com/office/drawing/2014/main" id="{4D7BB218-C421-400A-FFA5-416F357C0328}"/>
              </a:ext>
            </a:extLst>
          </p:cNvPr>
          <p:cNvSpPr/>
          <p:nvPr/>
        </p:nvSpPr>
        <p:spPr>
          <a:xfrm>
            <a:off x="1664116" y="3681380"/>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R8</a:t>
            </a:r>
            <a:endParaRPr lang="en-US" sz="1050" b="1" dirty="0">
              <a:solidFill>
                <a:srgbClr val="FFFFFF"/>
              </a:solidFill>
              <a:latin typeface="Arial"/>
            </a:endParaRPr>
          </a:p>
        </p:txBody>
      </p:sp>
      <p:sp>
        <p:nvSpPr>
          <p:cNvPr id="12" name="Flowchart: Alternate Process 11">
            <a:extLst>
              <a:ext uri="{FF2B5EF4-FFF2-40B4-BE49-F238E27FC236}">
                <a16:creationId xmlns:a16="http://schemas.microsoft.com/office/drawing/2014/main" id="{CA67252E-F2BF-AD2F-3214-0668956B8DC7}"/>
              </a:ext>
            </a:extLst>
          </p:cNvPr>
          <p:cNvSpPr/>
          <p:nvPr/>
        </p:nvSpPr>
        <p:spPr>
          <a:xfrm>
            <a:off x="3892966" y="3678393"/>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R10</a:t>
            </a:r>
            <a:endParaRPr lang="en-US" sz="1050" b="1" dirty="0">
              <a:solidFill>
                <a:srgbClr val="FFFFFF"/>
              </a:solidFill>
              <a:latin typeface="Arial"/>
            </a:endParaRPr>
          </a:p>
        </p:txBody>
      </p:sp>
      <p:sp>
        <p:nvSpPr>
          <p:cNvPr id="13" name="Flowchart: Alternate Process 12">
            <a:extLst>
              <a:ext uri="{FF2B5EF4-FFF2-40B4-BE49-F238E27FC236}">
                <a16:creationId xmlns:a16="http://schemas.microsoft.com/office/drawing/2014/main" id="{689D3A12-42B6-1E36-4528-366BEFB85334}"/>
              </a:ext>
            </a:extLst>
          </p:cNvPr>
          <p:cNvSpPr/>
          <p:nvPr/>
        </p:nvSpPr>
        <p:spPr>
          <a:xfrm>
            <a:off x="6070628" y="3680492"/>
            <a:ext cx="342900"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R11</a:t>
            </a:r>
            <a:endParaRPr lang="en-US" sz="1050" b="1" dirty="0">
              <a:solidFill>
                <a:srgbClr val="FFFFFF"/>
              </a:solidFill>
              <a:latin typeface="Arial"/>
            </a:endParaRPr>
          </a:p>
        </p:txBody>
      </p:sp>
      <p:sp>
        <p:nvSpPr>
          <p:cNvPr id="5" name="Flowchart: Alternate Process 4">
            <a:extLst>
              <a:ext uri="{FF2B5EF4-FFF2-40B4-BE49-F238E27FC236}">
                <a16:creationId xmlns:a16="http://schemas.microsoft.com/office/drawing/2014/main" id="{89B8D338-A09F-0F8E-151A-41361E55AE23}"/>
              </a:ext>
            </a:extLst>
          </p:cNvPr>
          <p:cNvSpPr/>
          <p:nvPr/>
        </p:nvSpPr>
        <p:spPr>
          <a:xfrm>
            <a:off x="2948500" y="1515395"/>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R3</a:t>
            </a:r>
            <a:endParaRPr lang="en-US" sz="1050" b="1" dirty="0">
              <a:solidFill>
                <a:srgbClr val="FFFFFF"/>
              </a:solidFill>
              <a:latin typeface="Arial"/>
            </a:endParaRPr>
          </a:p>
        </p:txBody>
      </p:sp>
      <p:sp>
        <p:nvSpPr>
          <p:cNvPr id="10" name="Flowchart: Alternate Process 9">
            <a:extLst>
              <a:ext uri="{FF2B5EF4-FFF2-40B4-BE49-F238E27FC236}">
                <a16:creationId xmlns:a16="http://schemas.microsoft.com/office/drawing/2014/main" id="{4FB10E2C-D7C4-E2EC-2600-038C479E5386}"/>
              </a:ext>
            </a:extLst>
          </p:cNvPr>
          <p:cNvSpPr/>
          <p:nvPr/>
        </p:nvSpPr>
        <p:spPr>
          <a:xfrm>
            <a:off x="2807116" y="3673973"/>
            <a:ext cx="267462" cy="17145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1" fontAlgn="auto" hangingPunct="1">
              <a:spcBef>
                <a:spcPts val="0"/>
              </a:spcBef>
              <a:spcAft>
                <a:spcPts val="0"/>
              </a:spcAft>
            </a:pPr>
            <a:r>
              <a:rPr lang="en-US" sz="675" b="1" dirty="0">
                <a:solidFill>
                  <a:srgbClr val="FFFFFF"/>
                </a:solidFill>
                <a:latin typeface="Arial"/>
              </a:rPr>
              <a:t>R9</a:t>
            </a:r>
            <a:endParaRPr lang="en-US" sz="1050" b="1" dirty="0">
              <a:solidFill>
                <a:srgbClr val="FFFFFF"/>
              </a:solidFill>
              <a:latin typeface="Arial"/>
            </a:endParaRPr>
          </a:p>
        </p:txBody>
      </p:sp>
      <p:sp>
        <p:nvSpPr>
          <p:cNvPr id="4" name="TextBox 3">
            <a:extLst>
              <a:ext uri="{FF2B5EF4-FFF2-40B4-BE49-F238E27FC236}">
                <a16:creationId xmlns:a16="http://schemas.microsoft.com/office/drawing/2014/main" id="{59E6ED04-EF36-4BF4-308F-1A60F92DCE85}"/>
              </a:ext>
            </a:extLst>
          </p:cNvPr>
          <p:cNvSpPr txBox="1"/>
          <p:nvPr/>
        </p:nvSpPr>
        <p:spPr>
          <a:xfrm>
            <a:off x="7054985" y="1900820"/>
            <a:ext cx="277912" cy="553998"/>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14" name="TextBox 15">
            <a:extLst>
              <a:ext uri="{FF2B5EF4-FFF2-40B4-BE49-F238E27FC236}">
                <a16:creationId xmlns:a16="http://schemas.microsoft.com/office/drawing/2014/main" id="{D59DA059-81CB-17AD-88C6-D5FB51E8F182}"/>
              </a:ext>
            </a:extLst>
          </p:cNvPr>
          <p:cNvSpPr txBox="1">
            <a:spLocks noChangeArrowheads="1"/>
          </p:cNvSpPr>
          <p:nvPr/>
        </p:nvSpPr>
        <p:spPr bwMode="auto">
          <a:xfrm>
            <a:off x="728027" y="3406419"/>
            <a:ext cx="6604869" cy="207749"/>
          </a:xfrm>
          <a:prstGeom prst="rect">
            <a:avLst/>
          </a:prstGeom>
          <a:solidFill>
            <a:schemeClr val="accent3">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RTC+B Stabilization</a:t>
            </a:r>
          </a:p>
        </p:txBody>
      </p:sp>
      <p:sp>
        <p:nvSpPr>
          <p:cNvPr id="16" name="TextBox 21">
            <a:extLst>
              <a:ext uri="{FF2B5EF4-FFF2-40B4-BE49-F238E27FC236}">
                <a16:creationId xmlns:a16="http://schemas.microsoft.com/office/drawing/2014/main" id="{B078848B-BCDB-88EA-9743-D0EE5028EC22}"/>
              </a:ext>
            </a:extLst>
          </p:cNvPr>
          <p:cNvSpPr txBox="1">
            <a:spLocks noChangeArrowheads="1"/>
          </p:cNvSpPr>
          <p:nvPr/>
        </p:nvSpPr>
        <p:spPr bwMode="auto">
          <a:xfrm>
            <a:off x="4832106" y="5171141"/>
            <a:ext cx="2002595" cy="276999"/>
          </a:xfrm>
          <a:prstGeom prst="rect">
            <a:avLst/>
          </a:prstGeom>
          <a:solidFill>
            <a:schemeClr val="bg1"/>
          </a:solidFill>
          <a:ln w="9525">
            <a:solidFill>
              <a:srgbClr val="000000"/>
            </a:solidFill>
            <a:miter lim="800000"/>
            <a:headEnd/>
            <a:tailEnd/>
          </a:ln>
        </p:spPr>
        <p:txBody>
          <a:bodyPr wrap="square" anchor="ctr" anchorCtr="0">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600" b="0" kern="0" dirty="0">
                <a:solidFill>
                  <a:srgbClr val="171A1C"/>
                </a:solidFill>
                <a:cs typeface="+mn-cs"/>
              </a:rPr>
              <a:t>NPRR1234(c) – RIOO changes for End-Use</a:t>
            </a:r>
          </a:p>
          <a:p>
            <a:pPr defTabSz="685800" eaLnBrk="1" hangingPunct="1">
              <a:defRPr/>
            </a:pPr>
            <a:r>
              <a:rPr lang="en-US" sz="600" b="0" kern="0" dirty="0">
                <a:solidFill>
                  <a:srgbClr val="171A1C"/>
                </a:solidFill>
                <a:cs typeface="+mn-cs"/>
              </a:rPr>
              <a:t>	 Industry Classification to Loads</a:t>
            </a:r>
          </a:p>
        </p:txBody>
      </p:sp>
      <p:sp>
        <p:nvSpPr>
          <p:cNvPr id="20" name="TextBox 12">
            <a:extLst>
              <a:ext uri="{FF2B5EF4-FFF2-40B4-BE49-F238E27FC236}">
                <a16:creationId xmlns:a16="http://schemas.microsoft.com/office/drawing/2014/main" id="{C37EF6AC-93FC-8A71-3A71-FCF0AFDA0AAB}"/>
              </a:ext>
            </a:extLst>
          </p:cNvPr>
          <p:cNvSpPr txBox="1">
            <a:spLocks noChangeArrowheads="1"/>
          </p:cNvSpPr>
          <p:nvPr/>
        </p:nvSpPr>
        <p:spPr bwMode="auto">
          <a:xfrm>
            <a:off x="725556" y="2333784"/>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1/1</a:t>
            </a:r>
          </a:p>
        </p:txBody>
      </p:sp>
      <p:sp>
        <p:nvSpPr>
          <p:cNvPr id="21" name="TextBox 20">
            <a:extLst>
              <a:ext uri="{FF2B5EF4-FFF2-40B4-BE49-F238E27FC236}">
                <a16:creationId xmlns:a16="http://schemas.microsoft.com/office/drawing/2014/main" id="{F15A8CEA-BAFF-1D03-2117-3C6AF3438777}"/>
              </a:ext>
            </a:extLst>
          </p:cNvPr>
          <p:cNvSpPr txBox="1"/>
          <p:nvPr/>
        </p:nvSpPr>
        <p:spPr>
          <a:xfrm>
            <a:off x="1516066" y="1920459"/>
            <a:ext cx="277912" cy="1465786"/>
          </a:xfrm>
          <a:prstGeom prst="rect">
            <a:avLst/>
          </a:prstGeom>
          <a:noFill/>
        </p:spPr>
        <p:txBody>
          <a:bodyPr wrap="square" rtlCol="0">
            <a:spAutoFit/>
          </a:bodyPr>
          <a:lstStyle/>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30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525" b="1" i="1" kern="0" dirty="0">
                <a:solidFill>
                  <a:srgbClr val="000000"/>
                </a:solidFill>
                <a:latin typeface="Arial"/>
                <a:cs typeface="+mn-cs"/>
              </a:rPr>
              <a:t> </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900" b="1" i="1" kern="0" dirty="0">
              <a:solidFill>
                <a:srgbClr val="000000"/>
              </a:solidFill>
              <a:latin typeface="Arial"/>
              <a:cs typeface="+mn-cs"/>
            </a:endParaRPr>
          </a:p>
          <a:p>
            <a:pPr algn="ctr" defTabSz="685800" eaLnBrk="1" hangingPunct="1">
              <a:defRPr/>
            </a:pP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375"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p:txBody>
      </p:sp>
      <p:sp>
        <p:nvSpPr>
          <p:cNvPr id="22" name="TextBox 12">
            <a:extLst>
              <a:ext uri="{FF2B5EF4-FFF2-40B4-BE49-F238E27FC236}">
                <a16:creationId xmlns:a16="http://schemas.microsoft.com/office/drawing/2014/main" id="{539F6BDE-26DD-65ED-FE29-90C42F6E2D7B}"/>
              </a:ext>
            </a:extLst>
          </p:cNvPr>
          <p:cNvSpPr txBox="1">
            <a:spLocks noChangeArrowheads="1"/>
          </p:cNvSpPr>
          <p:nvPr/>
        </p:nvSpPr>
        <p:spPr bwMode="auto">
          <a:xfrm>
            <a:off x="725556" y="2754248"/>
            <a:ext cx="1078210"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2/1</a:t>
            </a:r>
          </a:p>
        </p:txBody>
      </p:sp>
      <p:sp>
        <p:nvSpPr>
          <p:cNvPr id="23" name="TextBox 15">
            <a:extLst>
              <a:ext uri="{FF2B5EF4-FFF2-40B4-BE49-F238E27FC236}">
                <a16:creationId xmlns:a16="http://schemas.microsoft.com/office/drawing/2014/main" id="{50418613-D793-B0EA-8C27-5C688A3602A5}"/>
              </a:ext>
            </a:extLst>
          </p:cNvPr>
          <p:cNvSpPr txBox="1">
            <a:spLocks noChangeArrowheads="1"/>
          </p:cNvSpPr>
          <p:nvPr/>
        </p:nvSpPr>
        <p:spPr bwMode="auto">
          <a:xfrm>
            <a:off x="2955255" y="2834919"/>
            <a:ext cx="2156921" cy="207749"/>
          </a:xfrm>
          <a:prstGeom prst="rect">
            <a:avLst/>
          </a:prstGeom>
          <a:solidFill>
            <a:schemeClr val="accent5">
              <a:lumMod val="40000"/>
              <a:lumOff val="6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SCR820 TO/QSE Testing</a:t>
            </a:r>
            <a:r>
              <a:rPr lang="en-US" sz="750" b="0" kern="0" dirty="0">
                <a:solidFill>
                  <a:srgbClr val="000000"/>
                </a:solidFill>
                <a:cs typeface="+mn-cs"/>
              </a:rPr>
              <a:t>  </a:t>
            </a:r>
            <a:r>
              <a:rPr lang="en-US" sz="675" b="0" kern="0" dirty="0">
                <a:solidFill>
                  <a:srgbClr val="000000"/>
                </a:solidFill>
                <a:cs typeface="+mn-cs"/>
              </a:rPr>
              <a:t>(see TWG meetings)</a:t>
            </a:r>
            <a:endParaRPr lang="en-US" sz="750" b="0" kern="0" dirty="0">
              <a:solidFill>
                <a:srgbClr val="000000"/>
              </a:solidFill>
              <a:cs typeface="+mn-cs"/>
            </a:endParaRPr>
          </a:p>
        </p:txBody>
      </p:sp>
      <p:sp>
        <p:nvSpPr>
          <p:cNvPr id="15" name="TextBox 14">
            <a:extLst>
              <a:ext uri="{FF2B5EF4-FFF2-40B4-BE49-F238E27FC236}">
                <a16:creationId xmlns:a16="http://schemas.microsoft.com/office/drawing/2014/main" id="{E15C0283-9C40-B185-4C17-3423D4A48634}"/>
              </a:ext>
            </a:extLst>
          </p:cNvPr>
          <p:cNvSpPr txBox="1"/>
          <p:nvPr/>
        </p:nvSpPr>
        <p:spPr>
          <a:xfrm>
            <a:off x="4834264" y="4117741"/>
            <a:ext cx="277912" cy="553998"/>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P</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18" name="TextBox 12">
            <a:extLst>
              <a:ext uri="{FF2B5EF4-FFF2-40B4-BE49-F238E27FC236}">
                <a16:creationId xmlns:a16="http://schemas.microsoft.com/office/drawing/2014/main" id="{26747147-02FA-30D8-A572-83F4945A1222}"/>
              </a:ext>
            </a:extLst>
          </p:cNvPr>
          <p:cNvSpPr txBox="1">
            <a:spLocks noChangeArrowheads="1"/>
          </p:cNvSpPr>
          <p:nvPr/>
        </p:nvSpPr>
        <p:spPr bwMode="auto">
          <a:xfrm>
            <a:off x="1803765" y="2755928"/>
            <a:ext cx="1144357"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3/2</a:t>
            </a:r>
          </a:p>
        </p:txBody>
      </p:sp>
      <p:sp>
        <p:nvSpPr>
          <p:cNvPr id="19" name="TextBox 18">
            <a:extLst>
              <a:ext uri="{FF2B5EF4-FFF2-40B4-BE49-F238E27FC236}">
                <a16:creationId xmlns:a16="http://schemas.microsoft.com/office/drawing/2014/main" id="{C9613766-F216-EB35-7D2D-779378881A4B}"/>
              </a:ext>
            </a:extLst>
          </p:cNvPr>
          <p:cNvSpPr txBox="1"/>
          <p:nvPr/>
        </p:nvSpPr>
        <p:spPr>
          <a:xfrm>
            <a:off x="3786504" y="4124398"/>
            <a:ext cx="277912" cy="865622"/>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NS</a:t>
            </a:r>
          </a:p>
          <a:p>
            <a:pPr algn="ctr" defTabSz="685800" eaLnBrk="1" hangingPunct="1">
              <a:defRPr/>
            </a:pPr>
            <a:endParaRPr lang="en-US" sz="225"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26" name="TextBox 25">
            <a:extLst>
              <a:ext uri="{FF2B5EF4-FFF2-40B4-BE49-F238E27FC236}">
                <a16:creationId xmlns:a16="http://schemas.microsoft.com/office/drawing/2014/main" id="{18F7597B-F484-6FD8-EF3D-84E5C924CF54}"/>
              </a:ext>
            </a:extLst>
          </p:cNvPr>
          <p:cNvSpPr txBox="1"/>
          <p:nvPr/>
        </p:nvSpPr>
        <p:spPr>
          <a:xfrm>
            <a:off x="2639805" y="2333784"/>
            <a:ext cx="277912" cy="981038"/>
          </a:xfrm>
          <a:prstGeom prst="rect">
            <a:avLst/>
          </a:prstGeom>
          <a:noFill/>
        </p:spPr>
        <p:txBody>
          <a:bodyPr wrap="square" rtlCol="0">
            <a:spAutoFit/>
          </a:bodyPr>
          <a:lstStyle/>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endParaRPr lang="en-US" sz="750" b="1" dirty="0">
              <a:solidFill>
                <a:srgbClr val="171A1C"/>
              </a:solidFill>
              <a:latin typeface="Wingdings" panose="05000000000000000000" pitchFamily="2" charset="2"/>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r>
              <a:rPr lang="en-US" sz="750" b="1" i="1" kern="0" dirty="0">
                <a:solidFill>
                  <a:srgbClr val="000000"/>
                </a:solidFill>
                <a:latin typeface="Arial"/>
                <a:cs typeface="+mn-cs"/>
              </a:rPr>
              <a:t> </a:t>
            </a:r>
          </a:p>
          <a:p>
            <a:pPr algn="ctr" defTabSz="685800" eaLnBrk="1" hangingPunct="1">
              <a:defRPr/>
            </a:pPr>
            <a:endParaRPr lang="en-US" sz="450"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endParaRPr lang="en-US" sz="525" b="1" i="1" kern="0" dirty="0">
              <a:solidFill>
                <a:srgbClr val="000000"/>
              </a:solidFill>
              <a:latin typeface="Arial"/>
              <a:cs typeface="+mn-cs"/>
            </a:endParaRPr>
          </a:p>
          <a:p>
            <a:pPr algn="ctr" defTabSz="685800" eaLnBrk="1" hangingPunct="1">
              <a:defRPr/>
            </a:pPr>
            <a:r>
              <a:rPr lang="en-US" sz="525" b="1" i="1" kern="0" dirty="0">
                <a:solidFill>
                  <a:srgbClr val="000000"/>
                </a:solidFill>
                <a:latin typeface="Arial"/>
                <a:cs typeface="+mn-cs"/>
              </a:rPr>
              <a:t> </a:t>
            </a:r>
            <a:endParaRPr lang="en-US" sz="1050" b="1" i="1" kern="0" dirty="0">
              <a:solidFill>
                <a:srgbClr val="000000"/>
              </a:solidFill>
              <a:latin typeface="Arial"/>
              <a:cs typeface="+mn-cs"/>
            </a:endParaRPr>
          </a:p>
          <a:p>
            <a:pPr algn="ctr" defTabSz="685800" eaLnBrk="1" hangingPunct="1">
              <a:defRPr/>
            </a:pPr>
            <a:r>
              <a:rPr lang="en-US" sz="750" b="1" dirty="0">
                <a:solidFill>
                  <a:srgbClr val="171A1C"/>
                </a:solidFill>
                <a:latin typeface="Wingdings" panose="05000000000000000000" pitchFamily="2" charset="2"/>
                <a:cs typeface="+mn-cs"/>
              </a:rPr>
              <a:t>ü</a:t>
            </a:r>
            <a:endParaRPr lang="en-US" sz="750" b="1" i="1" kern="0" dirty="0">
              <a:solidFill>
                <a:srgbClr val="000000"/>
              </a:solidFill>
              <a:latin typeface="Arial"/>
              <a:cs typeface="+mn-cs"/>
            </a:endParaRPr>
          </a:p>
          <a:p>
            <a:pPr algn="ctr" defTabSz="685800" eaLnBrk="1" hangingPunct="1">
              <a:defRPr/>
            </a:pPr>
            <a:endParaRPr lang="en-US" sz="750" b="1" i="1" kern="0" dirty="0">
              <a:solidFill>
                <a:srgbClr val="000000"/>
              </a:solidFill>
              <a:latin typeface="Arial"/>
              <a:cs typeface="+mn-cs"/>
            </a:endParaRPr>
          </a:p>
        </p:txBody>
      </p:sp>
      <p:sp>
        <p:nvSpPr>
          <p:cNvPr id="27" name="TextBox 12">
            <a:extLst>
              <a:ext uri="{FF2B5EF4-FFF2-40B4-BE49-F238E27FC236}">
                <a16:creationId xmlns:a16="http://schemas.microsoft.com/office/drawing/2014/main" id="{816888B2-7486-1B6E-8661-AEE7DF9F66E6}"/>
              </a:ext>
            </a:extLst>
          </p:cNvPr>
          <p:cNvSpPr txBox="1">
            <a:spLocks noChangeArrowheads="1"/>
          </p:cNvSpPr>
          <p:nvPr/>
        </p:nvSpPr>
        <p:spPr bwMode="auto">
          <a:xfrm>
            <a:off x="1800574" y="2334274"/>
            <a:ext cx="1138428"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3/1</a:t>
            </a:r>
          </a:p>
        </p:txBody>
      </p:sp>
      <p:sp>
        <p:nvSpPr>
          <p:cNvPr id="28" name="TextBox 27">
            <a:extLst>
              <a:ext uri="{FF2B5EF4-FFF2-40B4-BE49-F238E27FC236}">
                <a16:creationId xmlns:a16="http://schemas.microsoft.com/office/drawing/2014/main" id="{CEF6B080-7BD1-493A-8812-A43FA663962D}"/>
              </a:ext>
            </a:extLst>
          </p:cNvPr>
          <p:cNvSpPr txBox="1"/>
          <p:nvPr/>
        </p:nvSpPr>
        <p:spPr>
          <a:xfrm>
            <a:off x="3832302" y="1917666"/>
            <a:ext cx="277912" cy="565539"/>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225"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dirty="0">
                <a:solidFill>
                  <a:srgbClr val="171A1C"/>
                </a:solidFill>
                <a:latin typeface="Wingdings" panose="05000000000000000000" pitchFamily="2" charset="2"/>
                <a:cs typeface="+mn-cs"/>
              </a:rPr>
              <a:t>ü</a:t>
            </a:r>
            <a:endParaRPr lang="en-US" sz="900" b="1" kern="0" dirty="0">
              <a:solidFill>
                <a:srgbClr val="000000"/>
              </a:solidFill>
              <a:latin typeface="Courier New" panose="02070309020205020404" pitchFamily="49" charset="0"/>
              <a:cs typeface="Courier New" panose="02070309020205020404" pitchFamily="49" charset="0"/>
            </a:endParaRPr>
          </a:p>
        </p:txBody>
      </p:sp>
      <p:sp>
        <p:nvSpPr>
          <p:cNvPr id="31" name="TextBox 30">
            <a:extLst>
              <a:ext uri="{FF2B5EF4-FFF2-40B4-BE49-F238E27FC236}">
                <a16:creationId xmlns:a16="http://schemas.microsoft.com/office/drawing/2014/main" id="{3E6C300D-78A6-0FD6-8D2F-7862E0685EC9}"/>
              </a:ext>
            </a:extLst>
          </p:cNvPr>
          <p:cNvSpPr txBox="1"/>
          <p:nvPr/>
        </p:nvSpPr>
        <p:spPr>
          <a:xfrm>
            <a:off x="1593197" y="4130860"/>
            <a:ext cx="277912" cy="553998"/>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34" name="TextBox 15">
            <a:extLst>
              <a:ext uri="{FF2B5EF4-FFF2-40B4-BE49-F238E27FC236}">
                <a16:creationId xmlns:a16="http://schemas.microsoft.com/office/drawing/2014/main" id="{74AEFB90-1306-0F72-E6DC-BEA0090DB396}"/>
              </a:ext>
            </a:extLst>
          </p:cNvPr>
          <p:cNvSpPr txBox="1">
            <a:spLocks noChangeArrowheads="1"/>
          </p:cNvSpPr>
          <p:nvPr/>
        </p:nvSpPr>
        <p:spPr bwMode="auto">
          <a:xfrm>
            <a:off x="3742473" y="3150859"/>
            <a:ext cx="2457285" cy="207749"/>
          </a:xfrm>
          <a:prstGeom prst="rect">
            <a:avLst/>
          </a:prstGeom>
          <a:solidFill>
            <a:schemeClr val="accent6">
              <a:lumMod val="20000"/>
              <a:lumOff val="80000"/>
            </a:schemeClr>
          </a:solidFill>
          <a:ln w="9525">
            <a:solidFill>
              <a:srgbClr val="000000"/>
            </a:solidFill>
            <a:miter lim="800000"/>
            <a:headEnd/>
            <a:tailEnd/>
          </a:ln>
        </p:spPr>
        <p:txBody>
          <a:bodyPr wrap="square" anchor="t" anchorCtr="1">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defTabSz="685800" eaLnBrk="1" hangingPunct="1">
              <a:defRPr/>
            </a:pPr>
            <a:r>
              <a:rPr lang="en-US" sz="750" kern="0" dirty="0">
                <a:solidFill>
                  <a:srgbClr val="000000"/>
                </a:solidFill>
                <a:cs typeface="+mn-cs"/>
              </a:rPr>
              <a:t>Cipher Security Upgrades  </a:t>
            </a:r>
            <a:r>
              <a:rPr lang="en-US" sz="675" b="0" kern="0" dirty="0">
                <a:solidFill>
                  <a:srgbClr val="000000"/>
                </a:solidFill>
                <a:cs typeface="+mn-cs"/>
              </a:rPr>
              <a:t> (see TWG meetings)</a:t>
            </a:r>
            <a:r>
              <a:rPr lang="en-US" sz="750" kern="0" dirty="0">
                <a:solidFill>
                  <a:srgbClr val="000000"/>
                </a:solidFill>
                <a:cs typeface="+mn-cs"/>
              </a:rPr>
              <a:t> </a:t>
            </a:r>
          </a:p>
        </p:txBody>
      </p:sp>
      <p:sp>
        <p:nvSpPr>
          <p:cNvPr id="11" name="TextBox 12">
            <a:extLst>
              <a:ext uri="{FF2B5EF4-FFF2-40B4-BE49-F238E27FC236}">
                <a16:creationId xmlns:a16="http://schemas.microsoft.com/office/drawing/2014/main" id="{E2126565-F507-9A53-7523-F0BF06169B9E}"/>
              </a:ext>
            </a:extLst>
          </p:cNvPr>
          <p:cNvSpPr txBox="1">
            <a:spLocks noChangeArrowheads="1"/>
          </p:cNvSpPr>
          <p:nvPr/>
        </p:nvSpPr>
        <p:spPr bwMode="auto">
          <a:xfrm>
            <a:off x="4034902" y="2190783"/>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171A1C"/>
                </a:solidFill>
                <a:cs typeface="+mn-cs"/>
              </a:rPr>
              <a:t>4/24</a:t>
            </a:r>
          </a:p>
        </p:txBody>
      </p:sp>
      <p:sp>
        <p:nvSpPr>
          <p:cNvPr id="25" name="TextBox 12">
            <a:extLst>
              <a:ext uri="{FF2B5EF4-FFF2-40B4-BE49-F238E27FC236}">
                <a16:creationId xmlns:a16="http://schemas.microsoft.com/office/drawing/2014/main" id="{E71C4563-0787-8BF3-02A0-559A0127F008}"/>
              </a:ext>
            </a:extLst>
          </p:cNvPr>
          <p:cNvSpPr txBox="1">
            <a:spLocks noChangeArrowheads="1"/>
          </p:cNvSpPr>
          <p:nvPr/>
        </p:nvSpPr>
        <p:spPr bwMode="auto">
          <a:xfrm>
            <a:off x="5122194" y="2446605"/>
            <a:ext cx="1081145" cy="230832"/>
          </a:xfrm>
          <a:prstGeom prst="rect">
            <a:avLst/>
          </a:prstGeom>
          <a:solidFill>
            <a:srgbClr val="FFFF99"/>
          </a:solidFill>
          <a:ln w="9525">
            <a:solidFill>
              <a:srgbClr val="000000"/>
            </a:solidFill>
            <a:miter lim="800000"/>
            <a:headEnd/>
            <a:tailEnd/>
          </a:ln>
        </p:spPr>
        <p:txBody>
          <a:bodyPr wrap="square">
            <a:spAutoFit/>
          </a:bodyPr>
          <a:lstStyle>
            <a:lvl1pPr eaLnBrk="0" hangingPunct="0">
              <a:defRPr sz="1600" b="1">
                <a:solidFill>
                  <a:schemeClr val="tx1"/>
                </a:solidFill>
                <a:latin typeface="Arial" charset="0"/>
              </a:defRPr>
            </a:lvl1pPr>
            <a:lvl2pPr marL="742950" indent="-285750" eaLnBrk="0" hangingPunct="0">
              <a:defRPr sz="1600" b="1">
                <a:solidFill>
                  <a:schemeClr val="tx1"/>
                </a:solidFill>
                <a:latin typeface="Arial" charset="0"/>
              </a:defRPr>
            </a:lvl2pPr>
            <a:lvl3pPr marL="1143000" indent="-228600" eaLnBrk="0" hangingPunct="0">
              <a:defRPr sz="1600" b="1">
                <a:solidFill>
                  <a:schemeClr val="tx1"/>
                </a:solidFill>
                <a:latin typeface="Arial" charset="0"/>
              </a:defRPr>
            </a:lvl3pPr>
            <a:lvl4pPr marL="1600200" indent="-228600" eaLnBrk="0" hangingPunct="0">
              <a:defRPr sz="1600" b="1">
                <a:solidFill>
                  <a:schemeClr val="tx1"/>
                </a:solidFill>
                <a:latin typeface="Arial" charset="0"/>
              </a:defRPr>
            </a:lvl4pPr>
            <a:lvl5pPr marL="2057400" indent="-228600" eaLnBrk="0" hangingPunct="0">
              <a:defRPr sz="1600" b="1">
                <a:solidFill>
                  <a:schemeClr val="tx1"/>
                </a:solidFill>
                <a:latin typeface="Arial" charset="0"/>
              </a:defRPr>
            </a:lvl5pPr>
            <a:lvl6pPr marL="2514600" indent="-228600" eaLnBrk="0" fontAlgn="base" hangingPunct="0">
              <a:spcBef>
                <a:spcPct val="0"/>
              </a:spcBef>
              <a:spcAft>
                <a:spcPct val="0"/>
              </a:spcAft>
              <a:defRPr sz="1600" b="1">
                <a:solidFill>
                  <a:schemeClr val="tx1"/>
                </a:solidFill>
                <a:latin typeface="Arial" charset="0"/>
              </a:defRPr>
            </a:lvl6pPr>
            <a:lvl7pPr marL="2971800" indent="-228600" eaLnBrk="0" fontAlgn="base" hangingPunct="0">
              <a:spcBef>
                <a:spcPct val="0"/>
              </a:spcBef>
              <a:spcAft>
                <a:spcPct val="0"/>
              </a:spcAft>
              <a:defRPr sz="1600" b="1">
                <a:solidFill>
                  <a:schemeClr val="tx1"/>
                </a:solidFill>
                <a:latin typeface="Arial" charset="0"/>
              </a:defRPr>
            </a:lvl7pPr>
            <a:lvl8pPr marL="3429000" indent="-228600" eaLnBrk="0" fontAlgn="base" hangingPunct="0">
              <a:spcBef>
                <a:spcPct val="0"/>
              </a:spcBef>
              <a:spcAft>
                <a:spcPct val="0"/>
              </a:spcAft>
              <a:defRPr sz="1600" b="1">
                <a:solidFill>
                  <a:schemeClr val="tx1"/>
                </a:solidFill>
                <a:latin typeface="Arial" charset="0"/>
              </a:defRPr>
            </a:lvl8pPr>
            <a:lvl9pPr marL="3886200" indent="-228600" eaLnBrk="0" fontAlgn="base" hangingPunct="0">
              <a:spcBef>
                <a:spcPct val="0"/>
              </a:spcBef>
              <a:spcAft>
                <a:spcPct val="0"/>
              </a:spcAft>
              <a:defRPr sz="1600" b="1">
                <a:solidFill>
                  <a:schemeClr val="tx1"/>
                </a:solidFill>
                <a:latin typeface="Arial" charset="0"/>
              </a:defRPr>
            </a:lvl9pPr>
          </a:lstStyle>
          <a:p>
            <a:pPr algn="ctr" defTabSz="685800" eaLnBrk="1" hangingPunct="1">
              <a:defRPr/>
            </a:pPr>
            <a:r>
              <a:rPr lang="en-US" sz="900" dirty="0">
                <a:solidFill>
                  <a:srgbClr val="FF0000"/>
                </a:solidFill>
                <a:cs typeface="+mn-cs"/>
              </a:rPr>
              <a:t>6/1</a:t>
            </a:r>
          </a:p>
        </p:txBody>
      </p:sp>
      <p:sp>
        <p:nvSpPr>
          <p:cNvPr id="35" name="TextBox 34">
            <a:extLst>
              <a:ext uri="{FF2B5EF4-FFF2-40B4-BE49-F238E27FC236}">
                <a16:creationId xmlns:a16="http://schemas.microsoft.com/office/drawing/2014/main" id="{C4185021-0DBE-01AE-3BAB-C630FE580A95}"/>
              </a:ext>
            </a:extLst>
          </p:cNvPr>
          <p:cNvSpPr txBox="1"/>
          <p:nvPr/>
        </p:nvSpPr>
        <p:spPr>
          <a:xfrm>
            <a:off x="5921847" y="2659234"/>
            <a:ext cx="277912" cy="553998"/>
          </a:xfrm>
          <a:prstGeom prst="rect">
            <a:avLst/>
          </a:prstGeom>
          <a:noFill/>
        </p:spPr>
        <p:txBody>
          <a:bodyPr wrap="square" rtlCol="0">
            <a:spAutoFit/>
          </a:bodyPr>
          <a:lstStyle/>
          <a:p>
            <a:pPr algn="ctr" defTabSz="685800" eaLnBrk="1" hangingPunct="1">
              <a:defRPr/>
            </a:pPr>
            <a:r>
              <a:rPr lang="en-US" sz="900" b="1" dirty="0">
                <a:solidFill>
                  <a:srgbClr val="171A1C"/>
                </a:solidFill>
                <a:latin typeface="Courier New" panose="02070309020205020404" pitchFamily="49" charset="0"/>
                <a:cs typeface="Courier New" panose="02070309020205020404" pitchFamily="49" charset="0"/>
              </a:rPr>
              <a:t>E</a:t>
            </a: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a:p>
            <a:pPr algn="ctr" defTabSz="685800" eaLnBrk="1" hangingPunct="1">
              <a:defRPr/>
            </a:pPr>
            <a:endParaRPr lang="en-US" sz="150" b="1" kern="0" dirty="0">
              <a:solidFill>
                <a:srgbClr val="000000"/>
              </a:solidFill>
              <a:latin typeface="Courier New" panose="02070309020205020404" pitchFamily="49" charset="0"/>
              <a:cs typeface="Courier New" panose="02070309020205020404" pitchFamily="49" charset="0"/>
            </a:endParaRPr>
          </a:p>
          <a:p>
            <a:pPr algn="ctr" defTabSz="685800" eaLnBrk="1" hangingPunct="1">
              <a:defRPr/>
            </a:pPr>
            <a:r>
              <a:rPr lang="en-US" sz="900" b="1" kern="0" dirty="0">
                <a:solidFill>
                  <a:srgbClr val="000000"/>
                </a:solidFill>
                <a:latin typeface="Courier New" panose="02070309020205020404" pitchFamily="49" charset="0"/>
                <a:cs typeface="Courier New" panose="02070309020205020404" pitchFamily="49" charset="0"/>
              </a:rPr>
              <a:t> </a:t>
            </a:r>
          </a:p>
        </p:txBody>
      </p:sp>
      <p:sp>
        <p:nvSpPr>
          <p:cNvPr id="36" name="TextBox 35">
            <a:extLst>
              <a:ext uri="{FF2B5EF4-FFF2-40B4-BE49-F238E27FC236}">
                <a16:creationId xmlns:a16="http://schemas.microsoft.com/office/drawing/2014/main" id="{5D172187-4D34-E7E1-41D3-2B3833020C2F}"/>
              </a:ext>
            </a:extLst>
          </p:cNvPr>
          <p:cNvSpPr txBox="1"/>
          <p:nvPr/>
        </p:nvSpPr>
        <p:spPr>
          <a:xfrm>
            <a:off x="4797890" y="2498387"/>
            <a:ext cx="277912" cy="253916"/>
          </a:xfrm>
          <a:prstGeom prst="rect">
            <a:avLst/>
          </a:prstGeom>
          <a:noFill/>
        </p:spPr>
        <p:txBody>
          <a:bodyPr wrap="square" rtlCol="0">
            <a:spAutoFit/>
          </a:bodyPr>
          <a:lstStyle/>
          <a:p>
            <a:pPr algn="ctr" defTabSz="685800" eaLnBrk="1" hangingPunct="1">
              <a:defRPr/>
            </a:pPr>
            <a:r>
              <a:rPr lang="en-US" sz="900" b="1" dirty="0">
                <a:solidFill>
                  <a:srgbClr val="171A1C"/>
                </a:solidFill>
                <a:latin typeface="Wingdings" panose="05000000000000000000" pitchFamily="2" charset="2"/>
                <a:cs typeface="+mn-cs"/>
              </a:rPr>
              <a:t>ü</a:t>
            </a:r>
            <a:endParaRPr lang="en-US" sz="900" b="1" dirty="0">
              <a:solidFill>
                <a:srgbClr val="171A1C"/>
              </a:solidFill>
              <a:latin typeface="Courier New" panose="02070309020205020404" pitchFamily="49" charset="0"/>
              <a:cs typeface="Courier New" panose="02070309020205020404" pitchFamily="49" charset="0"/>
            </a:endParaRPr>
          </a:p>
          <a:p>
            <a:pPr algn="ctr" defTabSz="685800" eaLnBrk="1" hangingPunct="1">
              <a:defRPr/>
            </a:pPr>
            <a:endParaRPr lang="en-US" sz="150" b="1" i="1" kern="0" dirty="0">
              <a:solidFill>
                <a:srgbClr val="000000"/>
              </a:solidFill>
              <a:latin typeface="Courier New" panose="02070309020205020404" pitchFamily="49" charset="0"/>
              <a:cs typeface="Courier New" panose="02070309020205020404" pitchFamily="49" charset="0"/>
            </a:endParaRPr>
          </a:p>
        </p:txBody>
      </p:sp>
      <p:sp>
        <p:nvSpPr>
          <p:cNvPr id="6" name="Slide Number Placeholder 3"/>
          <p:cNvSpPr>
            <a:spLocks noGrp="1"/>
          </p:cNvSpPr>
          <p:nvPr>
            <p:ph type="sldNum" sz="quarter" idx="12"/>
          </p:nvPr>
        </p:nvSpPr>
        <p:spPr/>
        <p:txBody>
          <a:bodyPr/>
          <a:lstStyle/>
          <a:p>
            <a:pPr defTabSz="685800" eaLnBrk="1" fontAlgn="auto" hangingPunct="1">
              <a:spcBef>
                <a:spcPts val="0"/>
              </a:spcBef>
              <a:spcAft>
                <a:spcPts val="0"/>
              </a:spcAft>
            </a:pPr>
            <a:fld id="{BCDE79FB-97BA-492B-8D57-F1373F9ADA95}" type="slidenum">
              <a:rPr lang="en-US">
                <a:solidFill>
                  <a:srgbClr val="005763"/>
                </a:solidFill>
                <a:latin typeface="Arial"/>
                <a:cs typeface="+mn-cs"/>
              </a:rPr>
              <a:pPr defTabSz="685800" eaLnBrk="1" fontAlgn="auto" hangingPunct="1">
                <a:spcBef>
                  <a:spcPts val="0"/>
                </a:spcBef>
                <a:spcAft>
                  <a:spcPts val="0"/>
                </a:spcAft>
              </a:pPr>
              <a:t>13</a:t>
            </a:fld>
            <a:endParaRPr lang="en-US" dirty="0">
              <a:solidFill>
                <a:srgbClr val="005763"/>
              </a:solidFill>
              <a:latin typeface="Arial"/>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96555" y="696159"/>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marR="0" lvl="0" indent="0" algn="l" defTabSz="457200" rtl="0" eaLnBrk="1" fontAlgn="base" latinLnBrk="0" hangingPunct="1">
              <a:lnSpc>
                <a:spcPct val="100000"/>
              </a:lnSpc>
              <a:spcBef>
                <a:spcPts val="0"/>
              </a:spcBef>
              <a:spcAft>
                <a:spcPts val="6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a:ea typeface="+mn-ea"/>
                <a:cs typeface="+mn-cs"/>
              </a:rPr>
              <a:t>Revision Requests Recommended for Approval by PRS – Unopposed and No Impact (Vote):</a:t>
            </a:r>
          </a:p>
          <a:p>
            <a:pPr lvl="0">
              <a:spcBef>
                <a:spcPts val="1200"/>
              </a:spcBef>
              <a:spcAft>
                <a:spcPts val="600"/>
              </a:spcAft>
            </a:pPr>
            <a:r>
              <a:rPr lang="en-US" b="0" dirty="0"/>
              <a:t>NPRR1316, Implement an Annual ERCOT RFI Process to Gather Information Related to Retirement and Mothballing Plans of Select Resources</a:t>
            </a:r>
          </a:p>
          <a:p>
            <a:pPr lvl="0">
              <a:spcBef>
                <a:spcPts val="1200"/>
              </a:spcBef>
              <a:spcAft>
                <a:spcPts val="600"/>
              </a:spcAft>
            </a:pPr>
            <a:r>
              <a:rPr lang="en-US" b="0" dirty="0"/>
              <a:t>NPRR1325, Related to PGRR145, Batch Zero Process for Large Load Interconnections – URGENT</a:t>
            </a:r>
          </a:p>
          <a:p>
            <a:pPr lvl="0">
              <a:spcBef>
                <a:spcPts val="1200"/>
              </a:spcBef>
              <a:spcAft>
                <a:spcPts val="600"/>
              </a:spcAft>
            </a:pPr>
            <a:r>
              <a:rPr lang="en-US" b="0" dirty="0"/>
              <a:t>NPRR1327, As-Built for NPRR1281, Improvements to Alternate FFSS Resource Designation</a:t>
            </a:r>
          </a:p>
          <a:p>
            <a:pPr lvl="0"/>
            <a:r>
              <a:rPr lang="en-US" b="0" dirty="0"/>
              <a:t>NPRR1330, Mitigated Offer Caps for RMR Units – URGENT</a:t>
            </a:r>
          </a:p>
          <a:p>
            <a:pPr marL="0" lvl="0" indent="0">
              <a:spcBef>
                <a:spcPts val="600"/>
              </a:spcBef>
              <a:spcAft>
                <a:spcPts val="600"/>
              </a:spcAft>
              <a:buNone/>
              <a:defRPr/>
            </a:pPr>
            <a:endParaRPr kumimoji="0" lang="en-US" sz="2000" b="0" i="0" u="none" strike="noStrike" kern="1200" cap="none" spc="0" normalizeH="0" baseline="0" noProof="0" dirty="0">
              <a:ln>
                <a:noFill/>
              </a:ln>
              <a:solidFill>
                <a:prstClr val="black"/>
              </a:solidFill>
              <a:effectLst/>
              <a:uLnTx/>
              <a:uFillTx/>
              <a:latin typeface="Arial"/>
              <a:ea typeface="+mn-ea"/>
              <a:cs typeface="+mn-cs"/>
            </a:endParaRPr>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2507381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a:spcBef>
                <a:spcPts val="1800"/>
              </a:spcBef>
              <a:spcAft>
                <a:spcPts val="600"/>
              </a:spcAft>
              <a:buNone/>
            </a:pPr>
            <a:r>
              <a:rPr lang="en-US" dirty="0"/>
              <a:t>Revision Requests Recommended for Approval by PRS – Unopposed with Impacts (Vote):</a:t>
            </a:r>
          </a:p>
          <a:p>
            <a:pPr>
              <a:spcBef>
                <a:spcPts val="1200"/>
              </a:spcBef>
              <a:spcAft>
                <a:spcPts val="600"/>
              </a:spcAft>
            </a:pPr>
            <a:r>
              <a:rPr lang="en-US" b="0" dirty="0"/>
              <a:t>NPRR1264, Creation of a New Energy Attribute Certificate Program</a:t>
            </a:r>
          </a:p>
          <a:p>
            <a:pPr marL="457200" lvl="1" indent="0">
              <a:spcBef>
                <a:spcPts val="600"/>
              </a:spcBef>
              <a:spcAft>
                <a:spcPts val="600"/>
              </a:spcAft>
              <a:buNone/>
            </a:pPr>
            <a:r>
              <a:rPr lang="en-US" dirty="0"/>
              <a:t>Phase 1</a:t>
            </a:r>
          </a:p>
          <a:p>
            <a:pPr lvl="1">
              <a:spcBef>
                <a:spcPts val="600"/>
              </a:spcBef>
              <a:spcAft>
                <a:spcPts val="600"/>
              </a:spcAft>
            </a:pPr>
            <a:r>
              <a:rPr lang="en-US" dirty="0"/>
              <a:t>IA: No Impact						Priority N/A; Rank N/A</a:t>
            </a:r>
          </a:p>
          <a:p>
            <a:pPr marL="457200" lvl="1" indent="0">
              <a:spcBef>
                <a:spcPts val="600"/>
              </a:spcBef>
              <a:spcAft>
                <a:spcPts val="600"/>
              </a:spcAft>
              <a:buNone/>
            </a:pPr>
            <a:r>
              <a:rPr lang="en-US" dirty="0"/>
              <a:t>Phase 2</a:t>
            </a:r>
          </a:p>
          <a:p>
            <a:pPr lvl="1">
              <a:spcBef>
                <a:spcPts val="600"/>
              </a:spcBef>
              <a:spcAft>
                <a:spcPts val="600"/>
              </a:spcAft>
            </a:pPr>
            <a:r>
              <a:rPr lang="en-US" dirty="0"/>
              <a:t>IA: Between $150K and $200K	Priority 2027; Rank 4910</a:t>
            </a:r>
            <a:endParaRPr lang="en-US" sz="1800" dirty="0"/>
          </a:p>
          <a:p>
            <a:pPr>
              <a:spcBef>
                <a:spcPts val="1200"/>
              </a:spcBef>
              <a:spcAft>
                <a:spcPts val="600"/>
              </a:spcAft>
            </a:pPr>
            <a:endParaRPr lang="en-US" b="0" dirty="0"/>
          </a:p>
          <a:p>
            <a:pPr>
              <a:spcBef>
                <a:spcPts val="1200"/>
              </a:spcBef>
              <a:spcAft>
                <a:spcPts val="600"/>
              </a:spcAft>
            </a:pPr>
            <a:r>
              <a:rPr lang="en-US" b="0" dirty="0"/>
              <a:t>NPRR1307, Revised Definition of Mitigation Plan</a:t>
            </a:r>
          </a:p>
          <a:p>
            <a:pPr lvl="1">
              <a:spcBef>
                <a:spcPts val="1200"/>
              </a:spcBef>
              <a:spcAft>
                <a:spcPts val="600"/>
              </a:spcAft>
            </a:pPr>
            <a:r>
              <a:rPr lang="en-US" dirty="0"/>
              <a:t>IA: Between $200K and $300K	Priority 2027; Rank 4920</a:t>
            </a:r>
            <a:endParaRPr lang="en-US" sz="1800" dirty="0"/>
          </a:p>
          <a:p>
            <a:pPr>
              <a:spcBef>
                <a:spcPts val="600"/>
              </a:spcBef>
              <a:spcAft>
                <a:spcPts val="600"/>
              </a:spcAft>
            </a:pPr>
            <a:endParaRPr lang="en-US" sz="2400" dirty="0"/>
          </a:p>
        </p:txBody>
      </p:sp>
      <p:sp>
        <p:nvSpPr>
          <p:cNvPr id="9219" name="Title 8"/>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405811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F6F234-C622-4340-A26B-A45CA944E222}"/>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8ADAD3D3-BD57-8E15-E386-D167A9303A8B}"/>
              </a:ext>
            </a:extLst>
          </p:cNvPr>
          <p:cNvSpPr txBox="1">
            <a:spLocks noGrp="1" noRot="1" noMove="1" noResize="1" noEditPoints="1" noAdjustHandles="1" noChangeArrowheads="1" noChangeShapeType="1"/>
          </p:cNvSpPr>
          <p:nvPr/>
        </p:nvSpPr>
        <p:spPr bwMode="auto">
          <a:xfrm>
            <a:off x="296555" y="690713"/>
            <a:ext cx="8531226" cy="5595138"/>
          </a:xfrm>
          <a:prstGeom prst="rect">
            <a:avLst/>
          </a:prstGeom>
          <a:noFill/>
          <a:ln>
            <a:noFill/>
          </a:ln>
          <a:effectLst/>
        </p:spPr>
        <p:txBody>
          <a:bodyPr/>
          <a:lstStyle>
            <a:lvl1pPr marL="342900" indent="-342900" algn="l" rtl="0" fontAlgn="base">
              <a:spcBef>
                <a:spcPct val="20000"/>
              </a:spcBef>
              <a:spcAft>
                <a:spcPct val="0"/>
              </a:spcAft>
              <a:buChar char="•"/>
              <a:defRPr sz="2000" b="1">
                <a:solidFill>
                  <a:schemeClr val="tx1"/>
                </a:solidFill>
                <a:latin typeface="+mn-lt"/>
                <a:ea typeface="+mn-ea"/>
                <a:cs typeface="+mn-cs"/>
              </a:defRPr>
            </a:lvl1pPr>
            <a:lvl2pPr marL="742950" indent="-285750" algn="l" rtl="0" fontAlgn="base">
              <a:spcBef>
                <a:spcPct val="20000"/>
              </a:spcBef>
              <a:spcAft>
                <a:spcPct val="0"/>
              </a:spcAft>
              <a:buChar char="–"/>
              <a:defRPr sz="2000">
                <a:solidFill>
                  <a:schemeClr val="tx1"/>
                </a:solidFill>
                <a:latin typeface="+mn-lt"/>
              </a:defRPr>
            </a:lvl2pPr>
            <a:lvl3pPr marL="1143000" indent="-228600" algn="l" rtl="0" fontAlgn="base">
              <a:spcBef>
                <a:spcPct val="20000"/>
              </a:spcBef>
              <a:spcAft>
                <a:spcPct val="0"/>
              </a:spcAft>
              <a:buChar char="•"/>
              <a:defRPr>
                <a:solidFill>
                  <a:schemeClr val="tx1"/>
                </a:solidFill>
                <a:latin typeface="+mn-lt"/>
              </a:defRPr>
            </a:lvl3pPr>
            <a:lvl4pPr marL="1600200" indent="-228600" algn="l" rtl="0" fontAlgn="base">
              <a:spcBef>
                <a:spcPct val="20000"/>
              </a:spcBef>
              <a:spcAft>
                <a:spcPct val="0"/>
              </a:spcAft>
              <a:buChar char="–"/>
              <a:defRPr>
                <a:solidFill>
                  <a:schemeClr val="tx1"/>
                </a:solidFill>
                <a:latin typeface="+mn-lt"/>
              </a:defRPr>
            </a:lvl4pPr>
            <a:lvl5pPr marL="2057400" indent="-228600" algn="l" rtl="0" fontAlgn="base">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0" indent="0" eaLnBrk="1" hangingPunct="1">
              <a:spcBef>
                <a:spcPts val="1800"/>
              </a:spcBef>
              <a:spcAft>
                <a:spcPts val="600"/>
              </a:spcAft>
              <a:buFontTx/>
              <a:buNone/>
              <a:defRPr/>
            </a:pPr>
            <a:r>
              <a:rPr lang="en-US" dirty="0"/>
              <a:t>Revision Requests Recommended for Approval by PRS – With Opposing Votes (Vote):</a:t>
            </a:r>
          </a:p>
          <a:p>
            <a:pPr eaLnBrk="1" hangingPunct="1">
              <a:spcBef>
                <a:spcPts val="1200"/>
              </a:spcBef>
              <a:spcAft>
                <a:spcPts val="600"/>
              </a:spcAft>
              <a:defRPr/>
            </a:pPr>
            <a:r>
              <a:rPr lang="en-US" b="0" dirty="0"/>
              <a:t>NPRR1315, Changes to Process of Evaluating the Potential Needs for Additional Capacity and Mitigated Offer Cap – URGENT</a:t>
            </a:r>
          </a:p>
          <a:p>
            <a:pPr lvl="1" eaLnBrk="1" hangingPunct="1">
              <a:spcBef>
                <a:spcPts val="1200"/>
              </a:spcBef>
              <a:spcAft>
                <a:spcPts val="600"/>
              </a:spcAft>
              <a:defRPr/>
            </a:pPr>
            <a:r>
              <a:rPr lang="en-US" dirty="0"/>
              <a:t>IA: No Impact						Priority N/A; Rank N/A </a:t>
            </a:r>
          </a:p>
          <a:p>
            <a:pPr>
              <a:spcBef>
                <a:spcPts val="600"/>
              </a:spcBef>
              <a:spcAft>
                <a:spcPts val="600"/>
              </a:spcAft>
            </a:pPr>
            <a:endParaRPr lang="en-US" sz="2400" dirty="0"/>
          </a:p>
        </p:txBody>
      </p:sp>
      <p:sp>
        <p:nvSpPr>
          <p:cNvPr id="9219" name="Title 8">
            <a:extLst>
              <a:ext uri="{FF2B5EF4-FFF2-40B4-BE49-F238E27FC236}">
                <a16:creationId xmlns:a16="http://schemas.microsoft.com/office/drawing/2014/main" id="{B0913F0C-3AEE-931E-E1DA-DDF63627132C}"/>
              </a:ext>
            </a:extLst>
          </p:cNvPr>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1" hangingPunct="1"/>
            <a:r>
              <a:rPr lang="en-US" altLang="en-US"/>
              <a:t>Summary of PRS Update</a:t>
            </a:r>
          </a:p>
        </p:txBody>
      </p:sp>
    </p:spTree>
    <p:extLst>
      <p:ext uri="{BB962C8B-B14F-4D97-AF65-F5344CB8AC3E}">
        <p14:creationId xmlns:p14="http://schemas.microsoft.com/office/powerpoint/2010/main" val="3542394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xfrm>
            <a:off x="379413" y="179388"/>
            <a:ext cx="845820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r>
              <a:rPr lang="en-US" altLang="en-US"/>
              <a:t>Appendix</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50592A-0BB1-4ACC-FD78-502AD618EB8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2E59C560-BE6A-2CF0-FB16-6399C8D99157}"/>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NPRR1264, Creation of a New Energy Attribute Certificate Program</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DB792545-D2E2-C43F-07D5-A13F16686AE2}"/>
              </a:ext>
            </a:extLst>
          </p:cNvPr>
          <p:cNvSpPr>
            <a:spLocks noChangeArrowheads="1"/>
          </p:cNvSpPr>
          <p:nvPr/>
        </p:nvSpPr>
        <p:spPr bwMode="auto">
          <a:xfrm>
            <a:off x="304800" y="678426"/>
            <a:ext cx="849800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Texas Energy Buyers Alliance (TEBA)</a:t>
            </a:r>
          </a:p>
          <a:p>
            <a:r>
              <a:rPr lang="en-US" sz="1600" b="1" dirty="0"/>
              <a:t>Revision Description:  </a:t>
            </a:r>
            <a:r>
              <a:rPr lang="en-US" sz="1600" dirty="0"/>
              <a:t>This Nodal Protocol Revision Request (NPRR) introduces the concept of Energy Attribute Certificates (EACs).  EACs can be earned by any generator, regardless of fuel type.  By introducing EACs, this NPRR also allows all generators, such as energy storage generators, nuclear generators, or other generators to participate in the program, and add specificity to their attributes so buyers and sellers know what they are transacting.  To add value to the EAC program, this NPRR creates a new category of participants – third-party certification programs.  EAC Account Holders may use these third parties to provide documentation to ERCOT and other Market Participants about how they charged energy storage devices, provided fuel for generators, or met certain operational characteristics to be determined by Market Participants.  This NPRR also allows ERCOT to allow a third-party administrator to administer the program.</a:t>
            </a:r>
          </a:p>
          <a:p>
            <a:r>
              <a:rPr lang="en-US" sz="1600" b="1" dirty="0"/>
              <a:t>Impact Analysis:  </a:t>
            </a:r>
            <a:r>
              <a:rPr lang="en-US" sz="1600" dirty="0"/>
              <a:t>Phase 1: No impact; Phase 2: Between $150K and $200K</a:t>
            </a:r>
          </a:p>
          <a:p>
            <a:r>
              <a:rPr lang="en-US" sz="1600" b="1" dirty="0"/>
              <a:t>Proposed Effective Date:  </a:t>
            </a:r>
            <a:r>
              <a:rPr lang="en-US" sz="1600" dirty="0"/>
              <a:t>Phase 1: The first of the month following Public Utility Commission of Texas (PUCT) approval; Phase 2: Upon system implementation – Priority 2027; Rank 4910</a:t>
            </a:r>
          </a:p>
          <a:p>
            <a:r>
              <a:rPr lang="en-US" sz="1600" b="1" dirty="0"/>
              <a:t>PRS Decision:</a:t>
            </a:r>
            <a:r>
              <a:rPr lang="en-US" sz="1600" dirty="0"/>
              <a:t>  On 4/15/26, PRS voted unanimously to recommend approval of NPRR1264 as amended by the 3/5/26 ERCOT comments.  On 5/6/26, PRS voted unanimously to endorse and forward to TAC the 4/15/26 PRS Report as amended by the 4/30/26 ERCOT comments and 4/28/26 Impact Analysis for NPRR1264 with a recommended priority of 2027 and rank of 4910 for Phase 2.</a:t>
            </a:r>
          </a:p>
        </p:txBody>
      </p:sp>
    </p:spTree>
    <p:extLst>
      <p:ext uri="{BB962C8B-B14F-4D97-AF65-F5344CB8AC3E}">
        <p14:creationId xmlns:p14="http://schemas.microsoft.com/office/powerpoint/2010/main" val="2886959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4A196-DDA1-EB3D-AE2A-9C2A6F6CDC2C}"/>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DF0E650F-E723-EFD6-A4AA-A37461F4DDE5}"/>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NPRR1307, Revised Definition of Mitigation Plan</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C6AE034B-D5C4-2138-DF67-D784D8174995}"/>
              </a:ext>
            </a:extLst>
          </p:cNvPr>
          <p:cNvSpPr>
            <a:spLocks noChangeArrowheads="1"/>
          </p:cNvSpPr>
          <p:nvPr/>
        </p:nvSpPr>
        <p:spPr bwMode="auto">
          <a:xfrm>
            <a:off x="304800" y="678426"/>
            <a:ext cx="849800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adds the use of pre-contingency Load shed in certain conditions to the Mitigation Plan definition.  It also incorporates pre-contingency Load shedding into the Reliability Deployment Price Adder (RDPA).</a:t>
            </a:r>
          </a:p>
          <a:p>
            <a:r>
              <a:rPr lang="en-US" b="1" dirty="0"/>
              <a:t>Impact Analysis:</a:t>
            </a:r>
            <a:r>
              <a:rPr lang="en-US" dirty="0"/>
              <a:t>  Between $200K and $300K</a:t>
            </a:r>
          </a:p>
          <a:p>
            <a:r>
              <a:rPr lang="en-US" b="1" dirty="0"/>
              <a:t>Proposed Effective Date:  </a:t>
            </a:r>
            <a:r>
              <a:rPr lang="en-US" dirty="0"/>
              <a:t>Upon system implementation – Priority 2027; Rank 4920</a:t>
            </a:r>
          </a:p>
          <a:p>
            <a:r>
              <a:rPr lang="en-US" b="1" dirty="0"/>
              <a:t>PRS Decision:</a:t>
            </a:r>
            <a:r>
              <a:rPr lang="en-US" dirty="0"/>
              <a:t>  On 3/11/26, PRS voted unanimously to recommend approval of NPRR1307 as amended by the 3/2/26 ERCOT comments as revised by PRS.  On 5/6/26, PRS voted unanimously to endorse and forward to TAC the 4/15/26 PRS Report and 5/5/26 Revised Impact Analysis for NPRR1307 with a recommended priority of 2027 and rank of 4920.</a:t>
            </a:r>
          </a:p>
        </p:txBody>
      </p:sp>
    </p:spTree>
    <p:extLst>
      <p:ext uri="{BB962C8B-B14F-4D97-AF65-F5344CB8AC3E}">
        <p14:creationId xmlns:p14="http://schemas.microsoft.com/office/powerpoint/2010/main" val="22750530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1AC525-EF42-F56B-281D-FC79AF30F42D}"/>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03D046E9-8B8B-2DCE-CE0D-36E222E1F5F1}"/>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NPRR1315, Changes to Process of Evaluating the Potential Needs for Additional Capacity and Mitigated Offer Cap – URGENT</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41E246E7-8C5E-63EF-7A45-BFCEE0456C08}"/>
              </a:ext>
            </a:extLst>
          </p:cNvPr>
          <p:cNvSpPr>
            <a:spLocks noChangeArrowheads="1"/>
          </p:cNvSpPr>
          <p:nvPr/>
        </p:nvSpPr>
        <p:spPr bwMode="auto">
          <a:xfrm>
            <a:off x="304800" y="678426"/>
            <a:ext cx="8498008"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sz="1600" b="1" dirty="0"/>
              <a:t>Sponsor:  </a:t>
            </a:r>
            <a:r>
              <a:rPr lang="en-US" sz="1600" dirty="0"/>
              <a:t>ERCOT</a:t>
            </a:r>
          </a:p>
          <a:p>
            <a:r>
              <a:rPr lang="en-US" sz="1600" b="1" dirty="0"/>
              <a:t>Revision Description:  </a:t>
            </a:r>
            <a:r>
              <a:rPr lang="en-US" sz="1600" dirty="0"/>
              <a:t>This NPRR adds notification requirements for ERCOT to follow when ERCOT has determined that additional capacity is needed to prevent an imminent Emergency Condition or to restore the ERCOT Transmission Grid to a secure state in the event of an ERCOT Transmission Grid Emergency Condition.  Under the revisions, ERCOT would notify the Public Utility Commission of Texas (PUCT) when it has made such a determination and would also notify the PUCT prior to entering into any contract for additional capacity.  To address additional capacity that is needed to address local constraint issues, this NPRR also extends the study horizon for evaluating and potentially contracting for capacity to prevent anticipated Load shed events.  ERCOT proposes this study horizon extend up to two years instead of just the current or next Season.  </a:t>
            </a:r>
          </a:p>
          <a:p>
            <a:r>
              <a:rPr lang="en-US" sz="1600" b="1" dirty="0"/>
              <a:t>Impact Analysis:</a:t>
            </a:r>
            <a:r>
              <a:rPr lang="en-US" sz="1600" dirty="0"/>
              <a:t>  No impact</a:t>
            </a:r>
          </a:p>
          <a:p>
            <a:r>
              <a:rPr lang="en-US" sz="1600" b="1" dirty="0"/>
              <a:t>Proposed Effective Date:  </a:t>
            </a:r>
            <a:r>
              <a:rPr lang="en-US" sz="1600" dirty="0"/>
              <a:t>The first of the month following PUCT approval</a:t>
            </a:r>
          </a:p>
          <a:p>
            <a:r>
              <a:rPr lang="en-US" sz="1600" b="1" dirty="0"/>
              <a:t>PRS Decision:</a:t>
            </a:r>
            <a:r>
              <a:rPr lang="en-US" sz="1600" dirty="0"/>
              <a:t>  On 5/6/26, PRS voted to grant NPRR1315 Urgent status; to recommend approval of NPRR1315 as amended by the 5/5/26 ERCOT comments as revised by PRS; and to forward to TAC NPRR1315 and the 12/19/25 Impact Analysis.  There was one opposing vote from the Independent Power Marketer (IPM) (SENA) Market Segment and four abstentions from the Cooperative (LCRA), IPM (Tenaska), and Municipal (2) (Austin Energy, CPS Energy) Market Segments.</a:t>
            </a:r>
          </a:p>
        </p:txBody>
      </p:sp>
    </p:spTree>
    <p:extLst>
      <p:ext uri="{BB962C8B-B14F-4D97-AF65-F5344CB8AC3E}">
        <p14:creationId xmlns:p14="http://schemas.microsoft.com/office/powerpoint/2010/main" val="275246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17AC1-B50F-CA45-E834-36AC4708FD96}"/>
            </a:ext>
          </a:extLst>
        </p:cNvPr>
        <p:cNvGrpSpPr/>
        <p:nvPr/>
      </p:nvGrpSpPr>
      <p:grpSpPr>
        <a:xfrm>
          <a:off x="0" y="0"/>
          <a:ext cx="0" cy="0"/>
          <a:chOff x="0" y="0"/>
          <a:chExt cx="0" cy="0"/>
        </a:xfrm>
      </p:grpSpPr>
      <p:sp>
        <p:nvSpPr>
          <p:cNvPr id="14338" name="Title 1">
            <a:extLst>
              <a:ext uri="{FF2B5EF4-FFF2-40B4-BE49-F238E27FC236}">
                <a16:creationId xmlns:a16="http://schemas.microsoft.com/office/drawing/2014/main" id="{E16F0806-FBE3-D8EC-4580-4F0998AA1ED2}"/>
              </a:ext>
            </a:extLst>
          </p:cNvPr>
          <p:cNvSpPr>
            <a:spLocks noGrp="1"/>
          </p:cNvSpPr>
          <p:nvPr>
            <p:ph type="title"/>
          </p:nvPr>
        </p:nvSpPr>
        <p:spPr bwMode="auto">
          <a:xfrm>
            <a:off x="190500" y="125413"/>
            <a:ext cx="8732520" cy="461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marR="0" lvl="0">
              <a:tabLst>
                <a:tab pos="228600" algn="l"/>
              </a:tabLst>
            </a:pPr>
            <a:r>
              <a:rPr lang="en-US" sz="1800" b="1" i="1" dirty="0">
                <a:effectLst/>
                <a:latin typeface="Arial" panose="020B0604020202020204" pitchFamily="34" charset="0"/>
                <a:ea typeface="Times New Roman" panose="02020603050405020304" pitchFamily="18" charset="0"/>
              </a:rPr>
              <a:t>NPRR1316, Implement an Annual ERCOT RFI Process to Gather Information Related to Retirement and Mothballing Plans of Select Resources </a:t>
            </a:r>
            <a:endParaRPr lang="en-US" sz="1800" dirty="0">
              <a:effectLst/>
              <a:latin typeface="Times New Roman" panose="02020603050405020304" pitchFamily="18" charset="0"/>
              <a:ea typeface="Times New Roman" panose="02020603050405020304" pitchFamily="18" charset="0"/>
            </a:endParaRPr>
          </a:p>
        </p:txBody>
      </p:sp>
      <p:sp>
        <p:nvSpPr>
          <p:cNvPr id="14339" name="Rectangle 2">
            <a:extLst>
              <a:ext uri="{FF2B5EF4-FFF2-40B4-BE49-F238E27FC236}">
                <a16:creationId xmlns:a16="http://schemas.microsoft.com/office/drawing/2014/main" id="{11E2AEB8-4526-40D6-DB47-8C33FF933F16}"/>
              </a:ext>
            </a:extLst>
          </p:cNvPr>
          <p:cNvSpPr>
            <a:spLocks noChangeArrowheads="1"/>
          </p:cNvSpPr>
          <p:nvPr/>
        </p:nvSpPr>
        <p:spPr bwMode="auto">
          <a:xfrm>
            <a:off x="304800" y="678426"/>
            <a:ext cx="8498008"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b="1" dirty="0"/>
              <a:t>Sponsor:  </a:t>
            </a:r>
            <a:r>
              <a:rPr lang="en-US" dirty="0"/>
              <a:t>ERCOT</a:t>
            </a:r>
          </a:p>
          <a:p>
            <a:r>
              <a:rPr lang="en-US" b="1" dirty="0"/>
              <a:t>Revision Description:  </a:t>
            </a:r>
            <a:r>
              <a:rPr lang="en-US" dirty="0"/>
              <a:t>This NPRR adds an annual requirement for any Resource Entity that owns or operates a thermal generating unit that is identified by ERCOT, through the use of a screening model, to be at risk of being retired or mothballed, and which has not yet already been listed in a Notification of Suspension of Operations (NSO) form, to respond to a request for information from ERCOT.  As part of the annual requirement, the Resource Entity will receive a request for information from ERCOT of public or non-public retirement or mothball plans, as well as likelihood of retirement or mothballing if there are no such public or non-public plans.  As specified in the NPRR, a Resource Entity will have 30 days to respond to the request for information, and all responses provided will be considered Protected Information under Section 1.3.1.1.</a:t>
            </a:r>
          </a:p>
          <a:p>
            <a:r>
              <a:rPr lang="en-US" b="1" dirty="0"/>
              <a:t>Impact Analysis:</a:t>
            </a:r>
            <a:r>
              <a:rPr lang="en-US" dirty="0"/>
              <a:t>  No impact</a:t>
            </a:r>
          </a:p>
          <a:p>
            <a:r>
              <a:rPr lang="en-US" b="1" dirty="0"/>
              <a:t>Proposed Effective Date:  </a:t>
            </a:r>
            <a:r>
              <a:rPr lang="en-US" dirty="0"/>
              <a:t>The first of the month following PUCT approval</a:t>
            </a:r>
          </a:p>
          <a:p>
            <a:r>
              <a:rPr lang="en-US" b="1" dirty="0"/>
              <a:t>PRS Decision:</a:t>
            </a:r>
            <a:r>
              <a:rPr lang="en-US" dirty="0"/>
              <a:t>  On 4/15/26, PRS voted unanimously to recommend approval of NPRR1316 as amended by the 4/2/26 WMS comments.  On 5/6/26, PRS voted unanimously to endorse and forward to TAC the 4/15/26 PRS Report and 12/19/25 Impact Analysis for NPRR1316.</a:t>
            </a:r>
          </a:p>
        </p:txBody>
      </p:sp>
    </p:spTree>
    <p:extLst>
      <p:ext uri="{BB962C8B-B14F-4D97-AF65-F5344CB8AC3E}">
        <p14:creationId xmlns:p14="http://schemas.microsoft.com/office/powerpoint/2010/main" val="676549323"/>
      </p:ext>
    </p:extLst>
  </p:cSld>
  <p:clrMapOvr>
    <a:masterClrMapping/>
  </p:clrMapOvr>
</p:sld>
</file>

<file path=ppt/theme/theme1.xml><?xml version="1.0" encoding="utf-8"?>
<a:theme xmlns:a="http://schemas.openxmlformats.org/drawingml/2006/main" name="Custom Design">
  <a:themeElements>
    <a:clrScheme name="ERCOT">
      <a:dk1>
        <a:sysClr val="windowText" lastClr="000000"/>
      </a:dk1>
      <a:lt1>
        <a:sysClr val="window" lastClr="FFFFFF"/>
      </a:lt1>
      <a:dk2>
        <a:srgbClr val="00385E"/>
      </a:dk2>
      <a:lt2>
        <a:srgbClr val="EEECE1"/>
      </a:lt2>
      <a:accent1>
        <a:srgbClr val="008373"/>
      </a:accent1>
      <a:accent2>
        <a:srgbClr val="1B5026"/>
      </a:accent2>
      <a:accent3>
        <a:srgbClr val="0F1423"/>
      </a:accent3>
      <a:accent4>
        <a:srgbClr val="400E22"/>
      </a:accent4>
      <a:accent5>
        <a:srgbClr val="E5E5E2"/>
      </a:accent5>
      <a:accent6>
        <a:srgbClr val="86878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RCOT Official PowerPoint Template - Public" id="{FB506FE2-73A5-49D8-88D7-3B8BB673CC8D}" vid="{E771427F-03EA-4C50-B0D4-53899F39E5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DE1FCA776AD4B44B81A57B059081B18" ma:contentTypeVersion="13" ma:contentTypeDescription="Create a new document." ma:contentTypeScope="" ma:versionID="fe60fa9c7b42e341b3a94d1b98563975">
  <xsd:schema xmlns:xsd="http://www.w3.org/2001/XMLSchema" xmlns:xs="http://www.w3.org/2001/XMLSchema" xmlns:p="http://schemas.microsoft.com/office/2006/metadata/properties" xmlns:ns3="e50c2e4a-fb1d-4161-81b9-5623c3f0c82b" xmlns:ns4="cab09d9c-5730-44ce-a74a-32ebb28ed15c" targetNamespace="http://schemas.microsoft.com/office/2006/metadata/properties" ma:root="true" ma:fieldsID="e8595675dc1099f704350096caffe64b" ns3:_="" ns4:_="">
    <xsd:import namespace="e50c2e4a-fb1d-4161-81b9-5623c3f0c82b"/>
    <xsd:import namespace="cab09d9c-5730-44ce-a74a-32ebb28ed15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0c2e4a-fb1d-4161-81b9-5623c3f0c82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4"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ab09d9c-5730-44ce-a74a-32ebb28ed15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e50c2e4a-fb1d-4161-81b9-5623c3f0c82b" xsi:nil="true"/>
  </documentManagement>
</p:properties>
</file>

<file path=customXml/itemProps1.xml><?xml version="1.0" encoding="utf-8"?>
<ds:datastoreItem xmlns:ds="http://schemas.openxmlformats.org/officeDocument/2006/customXml" ds:itemID="{7C7E3026-0090-4E01-86BD-859EA9BC8A0C}">
  <ds:schemaRefs>
    <ds:schemaRef ds:uri="http://schemas.microsoft.com/sharepoint/v3/contenttype/forms"/>
  </ds:schemaRefs>
</ds:datastoreItem>
</file>

<file path=customXml/itemProps2.xml><?xml version="1.0" encoding="utf-8"?>
<ds:datastoreItem xmlns:ds="http://schemas.openxmlformats.org/officeDocument/2006/customXml" ds:itemID="{0C97800A-BE2F-40E8-B825-62A342FA6E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50c2e4a-fb1d-4161-81b9-5623c3f0c82b"/>
    <ds:schemaRef ds:uri="cab09d9c-5730-44ce-a74a-32ebb28ed1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3AD6A9D-E05D-44AF-B5F9-103C86E8102F}">
  <ds:schemaRefs>
    <ds:schemaRef ds:uri="http://schemas.microsoft.com/office/2006/metadata/properties"/>
    <ds:schemaRef ds:uri="http://schemas.openxmlformats.org/package/2006/metadata/core-properties"/>
    <ds:schemaRef ds:uri="cab09d9c-5730-44ce-a74a-32ebb28ed15c"/>
    <ds:schemaRef ds:uri="http://purl.org/dc/dcmitype/"/>
    <ds:schemaRef ds:uri="http://schemas.microsoft.com/office/2006/documentManagement/types"/>
    <ds:schemaRef ds:uri="http://www.w3.org/XML/1998/namespace"/>
    <ds:schemaRef ds:uri="http://purl.org/dc/elements/1.1/"/>
    <ds:schemaRef ds:uri="http://schemas.microsoft.com/office/infopath/2007/PartnerControls"/>
    <ds:schemaRef ds:uri="e50c2e4a-fb1d-4161-81b9-5623c3f0c82b"/>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11048</TotalTime>
  <Words>1818</Words>
  <Application>Microsoft Office PowerPoint</Application>
  <PresentationFormat>On-screen Show (4:3)</PresentationFormat>
  <Paragraphs>233</Paragraphs>
  <Slides>13</Slides>
  <Notes>11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vt:i4>
      </vt:variant>
    </vt:vector>
  </HeadingPairs>
  <TitlesOfParts>
    <vt:vector size="20" baseType="lpstr">
      <vt:lpstr>Arial</vt:lpstr>
      <vt:lpstr>Calibri</vt:lpstr>
      <vt:lpstr>Courier New</vt:lpstr>
      <vt:lpstr>Times New Roman</vt:lpstr>
      <vt:lpstr>Wingdings</vt:lpstr>
      <vt:lpstr>Custom Design</vt:lpstr>
      <vt:lpstr>Page Design</vt:lpstr>
      <vt:lpstr>PowerPoint Presentation</vt:lpstr>
      <vt:lpstr>Summary of PRS Update</vt:lpstr>
      <vt:lpstr>Summary of PRS Update</vt:lpstr>
      <vt:lpstr>Summary of PRS Update</vt:lpstr>
      <vt:lpstr>Appendix</vt:lpstr>
      <vt:lpstr>NPRR1264, Creation of a New Energy Attribute Certificate Program</vt:lpstr>
      <vt:lpstr>NPRR1307, Revised Definition of Mitigation Plan</vt:lpstr>
      <vt:lpstr>NPRR1315, Changes to Process of Evaluating the Potential Needs for Additional Capacity and Mitigated Offer Cap – URGENT</vt:lpstr>
      <vt:lpstr>NPRR1316, Implement an Annual ERCOT RFI Process to Gather Information Related to Retirement and Mothballing Plans of Select Resources </vt:lpstr>
      <vt:lpstr>NPRR1325, Related to PGRR145, Batch Zero Process for Large Load Interconnections – URGENT</vt:lpstr>
      <vt:lpstr>NPRR1327, As-Built for NPRR1281, Improvements to Alternate FFSS Resource Designation</vt:lpstr>
      <vt:lpstr>NPRR1330, Mitigated Offer Caps for RMR Units – URGENT</vt:lpstr>
      <vt:lpstr>2026 Release Targets - Approved NPRRs / SCRs / xGRRs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C Phillips</cp:lastModifiedBy>
  <cp:revision>669</cp:revision>
  <cp:lastPrinted>2013-01-30T23:16:36Z</cp:lastPrinted>
  <dcterms:created xsi:type="dcterms:W3CDTF">2010-04-12T23:12:02Z</dcterms:created>
  <dcterms:modified xsi:type="dcterms:W3CDTF">2026-05-11T14:38:08Z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0x0101009DE1FCA776AD4B44B81A57B059081B18</vt:lpwstr>
  </property>
  <property fmtid="{D5CDD505-2E9C-101B-9397-08002B2CF9AE}" pid="3" name="MSIP_Label_7084cbda-52b8-46fb-a7b7-cb5bd465ed85_Enabled">
    <vt:lpwstr>true</vt:lpwstr>
  </property>
  <property fmtid="{D5CDD505-2E9C-101B-9397-08002B2CF9AE}" pid="4" name="MSIP_Label_7084cbda-52b8-46fb-a7b7-cb5bd465ed85_SetDate">
    <vt:lpwstr>2023-07-14T17:21:52Z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d8e5c145-1c97-4dfa-ac29-6cd666e16cb8</vt:lpwstr>
  </property>
  <property fmtid="{D5CDD505-2E9C-101B-9397-08002B2CF9AE}" pid="9" name="MSIP_Label_7084cbda-52b8-46fb-a7b7-cb5bd465ed85_ContentBits">
    <vt:lpwstr>0</vt:lpwstr>
  </property>
</Properties>
</file>